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98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99" r:id="rId26"/>
    <p:sldId id="300" r:id="rId27"/>
    <p:sldId id="301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x="18288000" cy="10287000"/>
  <p:notesSz cx="6858000" cy="9144000"/>
  <p:embeddedFontLst>
    <p:embeddedFont>
      <p:font typeface="Barlow" panose="020F0502020204030204" pitchFamily="2" charset="-18"/>
      <p:regular r:id="rId48"/>
    </p:embeddedFont>
    <p:embeddedFont>
      <p:font typeface="Barlow Bold" panose="020B0604020202020204" charset="-18"/>
      <p:regular r:id="rId49"/>
    </p:embeddedFont>
    <p:embeddedFont>
      <p:font typeface="Barlow Bold Italics" panose="020B0604020202020204" charset="-18"/>
      <p:regular r:id="rId50"/>
    </p:embeddedFont>
    <p:embeddedFont>
      <p:font typeface="Barlow Medium" panose="020F0502020204030204" pitchFamily="2" charset="-18"/>
      <p:regular r:id="rId51"/>
    </p:embeddedFont>
    <p:embeddedFont>
      <p:font typeface="Canva Sans" panose="020B0604020202020204" charset="0"/>
      <p:regular r:id="rId52"/>
    </p:embeddedFont>
    <p:embeddedFont>
      <p:font typeface="Canva Sans Bold" panose="020B0604020202020204" charset="0"/>
      <p:regular r:id="rId53"/>
    </p:embeddedFont>
    <p:embeddedFont>
      <p:font typeface="Canva Sans Bold Italics" panose="020B0604020202020204" charset="0"/>
      <p:regular r:id="rId54"/>
    </p:embeddedFont>
    <p:embeddedFont>
      <p:font typeface="Canva Sans Italics" panose="020B0604020202020204" charset="0"/>
      <p:regular r:id="rId55"/>
    </p:embeddedFont>
    <p:embeddedFont>
      <p:font typeface="Montserrat" panose="020F0502020204030204" pitchFamily="2" charset="-18"/>
      <p:regular r:id="rId56"/>
      <p:bold r:id="rId57"/>
      <p:italic r:id="rId58"/>
      <p:boldItalic r:id="rId59"/>
    </p:embeddedFont>
    <p:embeddedFont>
      <p:font typeface="Montserrat Bold" panose="020B0604020202020204" charset="-18"/>
      <p:regular r:id="rId60"/>
    </p:embeddedFont>
    <p:embeddedFont>
      <p:font typeface="Montserrat Bold Italics" panose="020B0604020202020204" charset="-18"/>
      <p:regular r:id="rId61"/>
    </p:embeddedFont>
    <p:embeddedFont>
      <p:font typeface="Public Sans" panose="020B0604020202020204" charset="-18"/>
      <p:regular r:id="rId62"/>
    </p:embeddedFont>
    <p:embeddedFont>
      <p:font typeface="Public Sans Bold" panose="020B0604020202020204" charset="-18"/>
      <p:regular r:id="rId63"/>
    </p:embeddedFont>
    <p:embeddedFont>
      <p:font typeface="Public Sans Bold Italics" panose="020B0604020202020204" charset="-18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6" d="100"/>
          <a:sy n="36" d="100"/>
        </p:scale>
        <p:origin x="573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font" Target="fonts/font16.fntdata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61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ro-RO" sz="3200">
                <a:solidFill>
                  <a:schemeClr val="tx2"/>
                </a:solidFill>
              </a:rPr>
              <a:t>Diferența</a:t>
            </a:r>
            <a:r>
              <a:rPr lang="ro-RO" sz="3200" baseline="0">
                <a:solidFill>
                  <a:schemeClr val="tx2"/>
                </a:solidFill>
              </a:rPr>
              <a:t> de salarizare între femei și bărbați  (%)</a:t>
            </a:r>
            <a:endParaRPr lang="en-US" sz="3200">
              <a:solidFill>
                <a:schemeClr val="tx2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1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204-4983-87F2-4946B7FCE332}"/>
                </c:ext>
              </c:extLst>
            </c:dLbl>
            <c:dLbl>
              <c:idx val="1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2204-4983-87F2-4946B7FCE332}"/>
                </c:ext>
              </c:extLst>
            </c:dLbl>
            <c:dLbl>
              <c:idx val="2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2204-4983-87F2-4946B7FCE332}"/>
                </c:ext>
              </c:extLst>
            </c:dLbl>
            <c:dLbl>
              <c:idx val="3"/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204-4983-87F2-4946B7FCE332}"/>
                </c:ext>
              </c:extLst>
            </c:dLbl>
            <c:dLbl>
              <c:idx val="4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600" dirty="0"/>
                      <a:t>-</a:t>
                    </a:r>
                    <a:fld id="{9BF3D916-A7C5-494D-815C-326340056531}" type="VALUE">
                      <a:rPr lang="en-US" sz="1600" smtClean="0"/>
                      <a:pPr>
                        <a:defRPr sz="1600"/>
                      </a:pPr>
                      <a:t>[VALOARE]</a:t>
                    </a:fld>
                    <a:endParaRPr lang="en-US" sz="1600" dirty="0"/>
                  </a:p>
                </c:rich>
              </c:tx>
              <c:spPr>
                <a:solidFill>
                  <a:schemeClr val="accent2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204-4983-87F2-4946B7FCE3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Sheet3!$A$1:$A$5</c:f>
              <c:strCache>
                <c:ptCount val="5"/>
                <c:pt idx="0">
                  <c:v>România</c:v>
                </c:pt>
                <c:pt idx="1">
                  <c:v>Uniunea Europeană</c:v>
                </c:pt>
                <c:pt idx="2">
                  <c:v>Zona Euro</c:v>
                </c:pt>
                <c:pt idx="3">
                  <c:v>Estonia</c:v>
                </c:pt>
                <c:pt idx="4">
                  <c:v>Luxemburg</c:v>
                </c:pt>
              </c:strCache>
            </c:strRef>
          </c:cat>
          <c:val>
            <c:numRef>
              <c:f>Sheet3!$B$1:$B$5</c:f>
              <c:numCache>
                <c:formatCode>General</c:formatCode>
                <c:ptCount val="5"/>
                <c:pt idx="0">
                  <c:v>3.7</c:v>
                </c:pt>
                <c:pt idx="1">
                  <c:v>11.1</c:v>
                </c:pt>
                <c:pt idx="2">
                  <c:v>11.4</c:v>
                </c:pt>
                <c:pt idx="3">
                  <c:v>18.8</c:v>
                </c:pt>
                <c:pt idx="4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204-4983-87F2-4946B7FCE33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42074592"/>
        <c:axId val="542074200"/>
      </c:barChart>
      <c:catAx>
        <c:axId val="542074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074200"/>
        <c:crosses val="autoZero"/>
        <c:auto val="1"/>
        <c:lblAlgn val="ctr"/>
        <c:lblOffset val="100"/>
        <c:noMultiLvlLbl val="0"/>
      </c:catAx>
      <c:valAx>
        <c:axId val="542074200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2074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0FDB3C-C5E1-46D9-9E32-6A3A484B153A}" type="doc">
      <dgm:prSet loTypeId="urn:microsoft.com/office/officeart/2005/8/layout/h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6D2686C-14AB-440F-AB02-49F69CC3CE02}">
      <dgm:prSet phldrT="[Text]"/>
      <dgm:spPr>
        <a:solidFill>
          <a:schemeClr val="tx2"/>
        </a:solidFill>
      </dgm:spPr>
      <dgm:t>
        <a:bodyPr/>
        <a:lstStyle/>
        <a:p>
          <a:r>
            <a:rPr lang="ro-RO" b="1" dirty="0"/>
            <a:t>STEREOTIP</a:t>
          </a:r>
          <a:endParaRPr lang="en-US" b="1" dirty="0"/>
        </a:p>
      </dgm:t>
    </dgm:pt>
    <dgm:pt modelId="{28B6C617-F850-4FD2-A5CA-E8E8871DEA9B}" type="parTrans" cxnId="{3D6E680C-B0E3-4140-A74B-D1CD273F159E}">
      <dgm:prSet/>
      <dgm:spPr/>
      <dgm:t>
        <a:bodyPr/>
        <a:lstStyle/>
        <a:p>
          <a:endParaRPr lang="en-US"/>
        </a:p>
      </dgm:t>
    </dgm:pt>
    <dgm:pt modelId="{0163DB0F-1F92-42EE-BD6D-56AB70AB59FE}" type="sibTrans" cxnId="{3D6E680C-B0E3-4140-A74B-D1CD273F159E}">
      <dgm:prSet/>
      <dgm:spPr/>
      <dgm:t>
        <a:bodyPr/>
        <a:lstStyle/>
        <a:p>
          <a:endParaRPr lang="en-US"/>
        </a:p>
      </dgm:t>
    </dgm:pt>
    <dgm:pt modelId="{0D400A18-2BB9-4D79-8965-E39FC4414A58}">
      <dgm:prSet phldrT="[Text]"/>
      <dgm:spPr/>
      <dgm:t>
        <a:bodyPr/>
        <a:lstStyle/>
        <a:p>
          <a:pPr algn="just"/>
          <a:r>
            <a:rPr lang="en-US" dirty="0" err="1"/>
            <a:t>Toți</a:t>
          </a:r>
          <a:r>
            <a:rPr lang="en-US" dirty="0"/>
            <a:t> </a:t>
          </a:r>
          <a:r>
            <a:rPr lang="en-US" dirty="0" err="1"/>
            <a:t>adolescenții</a:t>
          </a:r>
          <a:r>
            <a:rPr lang="en-US" dirty="0"/>
            <a:t> </a:t>
          </a:r>
          <a:r>
            <a:rPr lang="en-US" dirty="0" err="1"/>
            <a:t>stau</a:t>
          </a:r>
          <a:r>
            <a:rPr lang="en-US" dirty="0"/>
            <a:t> </a:t>
          </a:r>
          <a:r>
            <a:rPr lang="en-US" dirty="0" err="1"/>
            <a:t>doar</a:t>
          </a:r>
          <a:r>
            <a:rPr lang="en-US" dirty="0"/>
            <a:t> </a:t>
          </a:r>
          <a:r>
            <a:rPr lang="en-US" dirty="0" err="1"/>
            <a:t>pe</a:t>
          </a:r>
          <a:r>
            <a:rPr lang="en-US" dirty="0"/>
            <a:t> </a:t>
          </a:r>
          <a:r>
            <a:rPr lang="en-US" dirty="0" err="1"/>
            <a:t>telefon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nu </a:t>
          </a:r>
          <a:r>
            <a:rPr lang="en-US" dirty="0" err="1"/>
            <a:t>sunt</a:t>
          </a:r>
          <a:r>
            <a:rPr lang="en-US" dirty="0"/>
            <a:t> </a:t>
          </a:r>
          <a:r>
            <a:rPr lang="en-US" dirty="0" err="1"/>
            <a:t>serioși</a:t>
          </a:r>
          <a:r>
            <a:rPr lang="ro-RO" dirty="0"/>
            <a:t>.</a:t>
          </a:r>
          <a:endParaRPr lang="en-US" dirty="0"/>
        </a:p>
      </dgm:t>
    </dgm:pt>
    <dgm:pt modelId="{91A3639F-3621-4965-B181-ED4F76B7C151}" type="parTrans" cxnId="{01E0CDD9-6CEA-4F5E-8F2A-09DCE790DA29}">
      <dgm:prSet/>
      <dgm:spPr/>
      <dgm:t>
        <a:bodyPr/>
        <a:lstStyle/>
        <a:p>
          <a:endParaRPr lang="en-US"/>
        </a:p>
      </dgm:t>
    </dgm:pt>
    <dgm:pt modelId="{697F9998-6097-45A3-BF09-3E26A7C2750C}" type="sibTrans" cxnId="{01E0CDD9-6CEA-4F5E-8F2A-09DCE790DA29}">
      <dgm:prSet/>
      <dgm:spPr/>
      <dgm:t>
        <a:bodyPr/>
        <a:lstStyle/>
        <a:p>
          <a:endParaRPr lang="en-US"/>
        </a:p>
      </dgm:t>
    </dgm:pt>
    <dgm:pt modelId="{ADA88EA2-616F-475C-A313-A132A65CFCFD}">
      <dgm:prSet phldrT="[Text]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o-RO" b="1" dirty="0"/>
            <a:t>PREJUDECATĂ</a:t>
          </a:r>
          <a:endParaRPr lang="en-US" b="1" dirty="0"/>
        </a:p>
      </dgm:t>
    </dgm:pt>
    <dgm:pt modelId="{9AB0A8F3-57BE-4561-98B1-956FBD719E3D}" type="parTrans" cxnId="{27DFC145-6722-4712-8DB6-F4D7173E8769}">
      <dgm:prSet/>
      <dgm:spPr/>
      <dgm:t>
        <a:bodyPr/>
        <a:lstStyle/>
        <a:p>
          <a:endParaRPr lang="en-US"/>
        </a:p>
      </dgm:t>
    </dgm:pt>
    <dgm:pt modelId="{3E570357-65E2-45DF-8B36-4ED5711D488F}" type="sibTrans" cxnId="{27DFC145-6722-4712-8DB6-F4D7173E8769}">
      <dgm:prSet/>
      <dgm:spPr/>
      <dgm:t>
        <a:bodyPr/>
        <a:lstStyle/>
        <a:p>
          <a:endParaRPr lang="en-US"/>
        </a:p>
      </dgm:t>
    </dgm:pt>
    <dgm:pt modelId="{A3207735-EBE6-4E4E-888E-ACE52CE0BC6C}">
      <dgm:prSet phldrT="[Text]"/>
      <dgm:spPr/>
      <dgm:t>
        <a:bodyPr/>
        <a:lstStyle/>
        <a:p>
          <a:pPr algn="just"/>
          <a:r>
            <a:rPr lang="en-US" dirty="0"/>
            <a:t>Nu </a:t>
          </a:r>
          <a:r>
            <a:rPr lang="en-US" dirty="0" err="1"/>
            <a:t>vreau</a:t>
          </a:r>
          <a:r>
            <a:rPr lang="en-US" dirty="0"/>
            <a:t> </a:t>
          </a:r>
          <a:r>
            <a:rPr lang="en-US" dirty="0" err="1"/>
            <a:t>să</a:t>
          </a:r>
          <a:r>
            <a:rPr lang="en-US" dirty="0"/>
            <a:t> </a:t>
          </a:r>
          <a:r>
            <a:rPr lang="en-US" dirty="0" err="1"/>
            <a:t>angajez</a:t>
          </a:r>
          <a:r>
            <a:rPr lang="en-US" dirty="0"/>
            <a:t> </a:t>
          </a:r>
          <a:r>
            <a:rPr lang="en-US" dirty="0" err="1"/>
            <a:t>adolescenți</a:t>
          </a:r>
          <a:r>
            <a:rPr lang="en-US" dirty="0"/>
            <a:t>, </a:t>
          </a:r>
          <a:r>
            <a:rPr lang="en-US" dirty="0" err="1"/>
            <a:t>pentru</a:t>
          </a:r>
          <a:r>
            <a:rPr lang="en-US" dirty="0"/>
            <a:t> </a:t>
          </a:r>
          <a:r>
            <a:rPr lang="en-US" dirty="0" err="1"/>
            <a:t>că</a:t>
          </a:r>
          <a:r>
            <a:rPr lang="en-US" dirty="0"/>
            <a:t> </a:t>
          </a:r>
          <a:r>
            <a:rPr lang="en-US" dirty="0" err="1"/>
            <a:t>sigur</a:t>
          </a:r>
          <a:r>
            <a:rPr lang="en-US" dirty="0"/>
            <a:t> </a:t>
          </a:r>
          <a:r>
            <a:rPr lang="en-US" dirty="0" err="1"/>
            <a:t>sunt</a:t>
          </a:r>
          <a:r>
            <a:rPr lang="en-US" dirty="0"/>
            <a:t> </a:t>
          </a:r>
          <a:r>
            <a:rPr lang="en-US" dirty="0" err="1"/>
            <a:t>leneși</a:t>
          </a:r>
          <a:r>
            <a:rPr lang="en-US" dirty="0"/>
            <a:t> </a:t>
          </a:r>
          <a:r>
            <a:rPr lang="en-US" dirty="0" err="1"/>
            <a:t>și</a:t>
          </a:r>
          <a:r>
            <a:rPr lang="en-US" dirty="0"/>
            <a:t> </a:t>
          </a:r>
          <a:r>
            <a:rPr lang="en-US" dirty="0" err="1"/>
            <a:t>neserioși</a:t>
          </a:r>
          <a:r>
            <a:rPr lang="ro-RO" dirty="0"/>
            <a:t>.</a:t>
          </a:r>
          <a:endParaRPr lang="en-US" dirty="0"/>
        </a:p>
      </dgm:t>
    </dgm:pt>
    <dgm:pt modelId="{6F9DD004-F403-484A-B5DC-58E7F44E2054}" type="parTrans" cxnId="{3789D69F-286C-4B43-867F-D29B98997C98}">
      <dgm:prSet/>
      <dgm:spPr/>
      <dgm:t>
        <a:bodyPr/>
        <a:lstStyle/>
        <a:p>
          <a:endParaRPr lang="en-US"/>
        </a:p>
      </dgm:t>
    </dgm:pt>
    <dgm:pt modelId="{8ADA3B87-CBAE-4CA5-B97A-7273E16BC2EE}" type="sibTrans" cxnId="{3789D69F-286C-4B43-867F-D29B98997C98}">
      <dgm:prSet/>
      <dgm:spPr/>
      <dgm:t>
        <a:bodyPr/>
        <a:lstStyle/>
        <a:p>
          <a:endParaRPr lang="en-US"/>
        </a:p>
      </dgm:t>
    </dgm:pt>
    <dgm:pt modelId="{DCA652D4-EF56-4B18-9DA5-43CAB8CE1953}">
      <dgm:prSet phldrT="[Text]"/>
      <dgm:spPr>
        <a:solidFill>
          <a:schemeClr val="accent2"/>
        </a:solidFill>
      </dgm:spPr>
      <dgm:t>
        <a:bodyPr/>
        <a:lstStyle/>
        <a:p>
          <a:r>
            <a:rPr lang="ro-RO" b="1" dirty="0"/>
            <a:t>DISCRIMINARE</a:t>
          </a:r>
          <a:endParaRPr lang="en-US" b="1" dirty="0"/>
        </a:p>
      </dgm:t>
    </dgm:pt>
    <dgm:pt modelId="{1FA1B754-1FF5-41D2-B027-624A6D7076CD}" type="parTrans" cxnId="{59007E83-6F82-4C77-9EE6-6D509D0EAF8E}">
      <dgm:prSet/>
      <dgm:spPr/>
      <dgm:t>
        <a:bodyPr/>
        <a:lstStyle/>
        <a:p>
          <a:endParaRPr lang="en-US"/>
        </a:p>
      </dgm:t>
    </dgm:pt>
    <dgm:pt modelId="{F5D7E74E-040D-489B-8CFB-5752A2C05E66}" type="sibTrans" cxnId="{59007E83-6F82-4C77-9EE6-6D509D0EAF8E}">
      <dgm:prSet/>
      <dgm:spPr/>
      <dgm:t>
        <a:bodyPr/>
        <a:lstStyle/>
        <a:p>
          <a:endParaRPr lang="en-US"/>
        </a:p>
      </dgm:t>
    </dgm:pt>
    <dgm:pt modelId="{0D66EFD3-7B59-49B0-BD4C-47CB1260A745}">
      <dgm:prSet phldrT="[Text]"/>
      <dgm:spPr/>
      <dgm:t>
        <a:bodyPr/>
        <a:lstStyle/>
        <a:p>
          <a:pPr algn="just"/>
          <a:r>
            <a:rPr lang="en-US" dirty="0" err="1"/>
            <a:t>Refuz</a:t>
          </a:r>
          <a:r>
            <a:rPr lang="en-US" dirty="0"/>
            <a:t> </a:t>
          </a:r>
          <a:r>
            <a:rPr lang="en-US" dirty="0" err="1"/>
            <a:t>să</a:t>
          </a:r>
          <a:r>
            <a:rPr lang="en-US" dirty="0"/>
            <a:t> </a:t>
          </a:r>
          <a:r>
            <a:rPr lang="en-US" dirty="0" err="1"/>
            <a:t>angajez</a:t>
          </a:r>
          <a:r>
            <a:rPr lang="en-US" dirty="0"/>
            <a:t> </a:t>
          </a:r>
          <a:r>
            <a:rPr lang="en-US" dirty="0" err="1"/>
            <a:t>orice</a:t>
          </a:r>
          <a:r>
            <a:rPr lang="en-US" dirty="0"/>
            <a:t> adolescent, </a:t>
          </a:r>
          <a:r>
            <a:rPr lang="en-US" dirty="0" err="1"/>
            <a:t>chiar</a:t>
          </a:r>
          <a:r>
            <a:rPr lang="en-US" dirty="0"/>
            <a:t> </a:t>
          </a:r>
          <a:r>
            <a:rPr lang="en-US" dirty="0" err="1"/>
            <a:t>dacă</a:t>
          </a:r>
          <a:r>
            <a:rPr lang="en-US" dirty="0"/>
            <a:t> are </a:t>
          </a:r>
          <a:r>
            <a:rPr lang="en-US" dirty="0" err="1"/>
            <a:t>calificările</a:t>
          </a:r>
          <a:r>
            <a:rPr lang="en-US" dirty="0"/>
            <a:t> </a:t>
          </a:r>
          <a:r>
            <a:rPr lang="en-US" dirty="0" err="1"/>
            <a:t>necesare</a:t>
          </a:r>
          <a:r>
            <a:rPr lang="ro-RO" dirty="0"/>
            <a:t>.</a:t>
          </a:r>
          <a:endParaRPr lang="en-US" dirty="0"/>
        </a:p>
      </dgm:t>
    </dgm:pt>
    <dgm:pt modelId="{6375E11A-F0C1-4338-8190-C033DC288B3C}" type="parTrans" cxnId="{21E054E0-F1C4-4311-ADFD-747F000FF816}">
      <dgm:prSet/>
      <dgm:spPr/>
      <dgm:t>
        <a:bodyPr/>
        <a:lstStyle/>
        <a:p>
          <a:endParaRPr lang="en-US"/>
        </a:p>
      </dgm:t>
    </dgm:pt>
    <dgm:pt modelId="{5DBA7832-1B39-4795-AE51-3F01BE18674A}" type="sibTrans" cxnId="{21E054E0-F1C4-4311-ADFD-747F000FF816}">
      <dgm:prSet/>
      <dgm:spPr/>
      <dgm:t>
        <a:bodyPr/>
        <a:lstStyle/>
        <a:p>
          <a:endParaRPr lang="en-US"/>
        </a:p>
      </dgm:t>
    </dgm:pt>
    <dgm:pt modelId="{5DEDE3B8-8B01-4FE3-AEE3-C91C804274A8}" type="pres">
      <dgm:prSet presAssocID="{700FDB3C-C5E1-46D9-9E32-6A3A484B153A}" presName="Name0" presStyleCnt="0">
        <dgm:presLayoutVars>
          <dgm:dir/>
          <dgm:animLvl val="lvl"/>
          <dgm:resizeHandles val="exact"/>
        </dgm:presLayoutVars>
      </dgm:prSet>
      <dgm:spPr/>
    </dgm:pt>
    <dgm:pt modelId="{2373C7FB-D870-40A9-BDA2-7EFA5AF512F0}" type="pres">
      <dgm:prSet presAssocID="{700FDB3C-C5E1-46D9-9E32-6A3A484B153A}" presName="tSp" presStyleCnt="0"/>
      <dgm:spPr/>
    </dgm:pt>
    <dgm:pt modelId="{A251C2A8-51AE-4C6A-841E-0525A5B5EC17}" type="pres">
      <dgm:prSet presAssocID="{700FDB3C-C5E1-46D9-9E32-6A3A484B153A}" presName="bSp" presStyleCnt="0"/>
      <dgm:spPr/>
    </dgm:pt>
    <dgm:pt modelId="{E0CA99A1-EAA9-43D0-A766-325703348DF5}" type="pres">
      <dgm:prSet presAssocID="{700FDB3C-C5E1-46D9-9E32-6A3A484B153A}" presName="process" presStyleCnt="0"/>
      <dgm:spPr/>
    </dgm:pt>
    <dgm:pt modelId="{7C42815B-1190-4565-B1E4-CE6F17FD542C}" type="pres">
      <dgm:prSet presAssocID="{06D2686C-14AB-440F-AB02-49F69CC3CE02}" presName="composite1" presStyleCnt="0"/>
      <dgm:spPr/>
    </dgm:pt>
    <dgm:pt modelId="{8C61FD6C-48D6-47C2-B34A-020D143CBFC9}" type="pres">
      <dgm:prSet presAssocID="{06D2686C-14AB-440F-AB02-49F69CC3CE02}" presName="dummyNode1" presStyleLbl="node1" presStyleIdx="0" presStyleCnt="3"/>
      <dgm:spPr/>
    </dgm:pt>
    <dgm:pt modelId="{5ACC4239-70A6-4CA4-B63E-80C54A991952}" type="pres">
      <dgm:prSet presAssocID="{06D2686C-14AB-440F-AB02-49F69CC3CE02}" presName="childNode1" presStyleLbl="bgAcc1" presStyleIdx="0" presStyleCnt="3">
        <dgm:presLayoutVars>
          <dgm:bulletEnabled val="1"/>
        </dgm:presLayoutVars>
      </dgm:prSet>
      <dgm:spPr/>
    </dgm:pt>
    <dgm:pt modelId="{36CC3574-9619-46A8-856D-41929617C09B}" type="pres">
      <dgm:prSet presAssocID="{06D2686C-14AB-440F-AB02-49F69CC3CE02}" presName="childNode1tx" presStyleLbl="bgAcc1" presStyleIdx="0" presStyleCnt="3">
        <dgm:presLayoutVars>
          <dgm:bulletEnabled val="1"/>
        </dgm:presLayoutVars>
      </dgm:prSet>
      <dgm:spPr/>
    </dgm:pt>
    <dgm:pt modelId="{1BA8BFB9-6CBB-41EB-860E-E07A32869E30}" type="pres">
      <dgm:prSet presAssocID="{06D2686C-14AB-440F-AB02-49F69CC3CE02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FE3A07FE-B190-4ADF-8858-79BB852B5A60}" type="pres">
      <dgm:prSet presAssocID="{06D2686C-14AB-440F-AB02-49F69CC3CE02}" presName="connSite1" presStyleCnt="0"/>
      <dgm:spPr/>
    </dgm:pt>
    <dgm:pt modelId="{E2D49B92-FD06-4CB2-BAEB-F832EF0ACCB6}" type="pres">
      <dgm:prSet presAssocID="{0163DB0F-1F92-42EE-BD6D-56AB70AB59FE}" presName="Name9" presStyleLbl="sibTrans2D1" presStyleIdx="0" presStyleCnt="2"/>
      <dgm:spPr/>
    </dgm:pt>
    <dgm:pt modelId="{55B77AF5-C1F6-4117-8123-368CC31BEE8D}" type="pres">
      <dgm:prSet presAssocID="{ADA88EA2-616F-475C-A313-A132A65CFCFD}" presName="composite2" presStyleCnt="0"/>
      <dgm:spPr/>
    </dgm:pt>
    <dgm:pt modelId="{5FA5EC3C-C9E5-4DDA-8CE4-3C9AA97D8F8D}" type="pres">
      <dgm:prSet presAssocID="{ADA88EA2-616F-475C-A313-A132A65CFCFD}" presName="dummyNode2" presStyleLbl="node1" presStyleIdx="0" presStyleCnt="3"/>
      <dgm:spPr/>
    </dgm:pt>
    <dgm:pt modelId="{A10ED6DF-3561-4BCC-B333-52046F239CE3}" type="pres">
      <dgm:prSet presAssocID="{ADA88EA2-616F-475C-A313-A132A65CFCFD}" presName="childNode2" presStyleLbl="bgAcc1" presStyleIdx="1" presStyleCnt="3">
        <dgm:presLayoutVars>
          <dgm:bulletEnabled val="1"/>
        </dgm:presLayoutVars>
      </dgm:prSet>
      <dgm:spPr/>
    </dgm:pt>
    <dgm:pt modelId="{B19C9F36-A4EF-4D7B-A8DB-2CC828D0FA61}" type="pres">
      <dgm:prSet presAssocID="{ADA88EA2-616F-475C-A313-A132A65CFCFD}" presName="childNode2tx" presStyleLbl="bgAcc1" presStyleIdx="1" presStyleCnt="3">
        <dgm:presLayoutVars>
          <dgm:bulletEnabled val="1"/>
        </dgm:presLayoutVars>
      </dgm:prSet>
      <dgm:spPr/>
    </dgm:pt>
    <dgm:pt modelId="{782454EE-4CD0-4465-BF73-98BF445F4C98}" type="pres">
      <dgm:prSet presAssocID="{ADA88EA2-616F-475C-A313-A132A65CFCFD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BF75E21D-CC3D-4DC6-9125-53882B58372E}" type="pres">
      <dgm:prSet presAssocID="{ADA88EA2-616F-475C-A313-A132A65CFCFD}" presName="connSite2" presStyleCnt="0"/>
      <dgm:spPr/>
    </dgm:pt>
    <dgm:pt modelId="{2AC88953-A300-4142-A063-F72248093D70}" type="pres">
      <dgm:prSet presAssocID="{3E570357-65E2-45DF-8B36-4ED5711D488F}" presName="Name18" presStyleLbl="sibTrans2D1" presStyleIdx="1" presStyleCnt="2"/>
      <dgm:spPr/>
    </dgm:pt>
    <dgm:pt modelId="{CA3431D0-7AF1-4745-85BA-D680EB7C47CC}" type="pres">
      <dgm:prSet presAssocID="{DCA652D4-EF56-4B18-9DA5-43CAB8CE1953}" presName="composite1" presStyleCnt="0"/>
      <dgm:spPr/>
    </dgm:pt>
    <dgm:pt modelId="{E3BDE43C-4CC0-4B84-B0A6-77C33635945A}" type="pres">
      <dgm:prSet presAssocID="{DCA652D4-EF56-4B18-9DA5-43CAB8CE1953}" presName="dummyNode1" presStyleLbl="node1" presStyleIdx="1" presStyleCnt="3"/>
      <dgm:spPr/>
    </dgm:pt>
    <dgm:pt modelId="{9ECA8B27-0B6B-4C86-B6B7-8F41C0C2B11C}" type="pres">
      <dgm:prSet presAssocID="{DCA652D4-EF56-4B18-9DA5-43CAB8CE1953}" presName="childNode1" presStyleLbl="bgAcc1" presStyleIdx="2" presStyleCnt="3">
        <dgm:presLayoutVars>
          <dgm:bulletEnabled val="1"/>
        </dgm:presLayoutVars>
      </dgm:prSet>
      <dgm:spPr/>
    </dgm:pt>
    <dgm:pt modelId="{FAC5EBF5-137B-4E9F-87B1-335D5ECC9A5E}" type="pres">
      <dgm:prSet presAssocID="{DCA652D4-EF56-4B18-9DA5-43CAB8CE1953}" presName="childNode1tx" presStyleLbl="bgAcc1" presStyleIdx="2" presStyleCnt="3">
        <dgm:presLayoutVars>
          <dgm:bulletEnabled val="1"/>
        </dgm:presLayoutVars>
      </dgm:prSet>
      <dgm:spPr/>
    </dgm:pt>
    <dgm:pt modelId="{E7C8DE0F-BBE8-4E2E-A0C1-F28720C79B30}" type="pres">
      <dgm:prSet presAssocID="{DCA652D4-EF56-4B18-9DA5-43CAB8CE1953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EF82F7A8-DDB1-4958-8A65-DCD6A7C74AB5}" type="pres">
      <dgm:prSet presAssocID="{DCA652D4-EF56-4B18-9DA5-43CAB8CE1953}" presName="connSite1" presStyleCnt="0"/>
      <dgm:spPr/>
    </dgm:pt>
  </dgm:ptLst>
  <dgm:cxnLst>
    <dgm:cxn modelId="{3A52BD07-F6F6-45CA-BA74-C9095B0BA4BB}" type="presOf" srcId="{0D400A18-2BB9-4D79-8965-E39FC4414A58}" destId="{5ACC4239-70A6-4CA4-B63E-80C54A991952}" srcOrd="0" destOrd="0" presId="urn:microsoft.com/office/officeart/2005/8/layout/hProcess4"/>
    <dgm:cxn modelId="{3D6E680C-B0E3-4140-A74B-D1CD273F159E}" srcId="{700FDB3C-C5E1-46D9-9E32-6A3A484B153A}" destId="{06D2686C-14AB-440F-AB02-49F69CC3CE02}" srcOrd="0" destOrd="0" parTransId="{28B6C617-F850-4FD2-A5CA-E8E8871DEA9B}" sibTransId="{0163DB0F-1F92-42EE-BD6D-56AB70AB59FE}"/>
    <dgm:cxn modelId="{1ED4B31C-4369-4CFE-897C-88776E5F68D4}" type="presOf" srcId="{0163DB0F-1F92-42EE-BD6D-56AB70AB59FE}" destId="{E2D49B92-FD06-4CB2-BAEB-F832EF0ACCB6}" srcOrd="0" destOrd="0" presId="urn:microsoft.com/office/officeart/2005/8/layout/hProcess4"/>
    <dgm:cxn modelId="{26A6E231-A57D-4D32-9E0B-279422A20596}" type="presOf" srcId="{ADA88EA2-616F-475C-A313-A132A65CFCFD}" destId="{782454EE-4CD0-4465-BF73-98BF445F4C98}" srcOrd="0" destOrd="0" presId="urn:microsoft.com/office/officeart/2005/8/layout/hProcess4"/>
    <dgm:cxn modelId="{CD98C85F-677B-45D8-9AAA-659B25AA45D2}" type="presOf" srcId="{DCA652D4-EF56-4B18-9DA5-43CAB8CE1953}" destId="{E7C8DE0F-BBE8-4E2E-A0C1-F28720C79B30}" srcOrd="0" destOrd="0" presId="urn:microsoft.com/office/officeart/2005/8/layout/hProcess4"/>
    <dgm:cxn modelId="{0FC3C164-11CD-4A5C-9007-28A08D4B0D74}" type="presOf" srcId="{700FDB3C-C5E1-46D9-9E32-6A3A484B153A}" destId="{5DEDE3B8-8B01-4FE3-AEE3-C91C804274A8}" srcOrd="0" destOrd="0" presId="urn:microsoft.com/office/officeart/2005/8/layout/hProcess4"/>
    <dgm:cxn modelId="{27DFC145-6722-4712-8DB6-F4D7173E8769}" srcId="{700FDB3C-C5E1-46D9-9E32-6A3A484B153A}" destId="{ADA88EA2-616F-475C-A313-A132A65CFCFD}" srcOrd="1" destOrd="0" parTransId="{9AB0A8F3-57BE-4561-98B1-956FBD719E3D}" sibTransId="{3E570357-65E2-45DF-8B36-4ED5711D488F}"/>
    <dgm:cxn modelId="{B3F8FF66-9521-4AC8-BD77-44A423495A9A}" type="presOf" srcId="{0D400A18-2BB9-4D79-8965-E39FC4414A58}" destId="{36CC3574-9619-46A8-856D-41929617C09B}" srcOrd="1" destOrd="0" presId="urn:microsoft.com/office/officeart/2005/8/layout/hProcess4"/>
    <dgm:cxn modelId="{833D3B58-CAB1-4DBA-842B-2007245B62E5}" type="presOf" srcId="{0D66EFD3-7B59-49B0-BD4C-47CB1260A745}" destId="{FAC5EBF5-137B-4E9F-87B1-335D5ECC9A5E}" srcOrd="1" destOrd="0" presId="urn:microsoft.com/office/officeart/2005/8/layout/hProcess4"/>
    <dgm:cxn modelId="{6453DC7B-6F45-4095-8C12-65B5E81FDB49}" type="presOf" srcId="{06D2686C-14AB-440F-AB02-49F69CC3CE02}" destId="{1BA8BFB9-6CBB-41EB-860E-E07A32869E30}" srcOrd="0" destOrd="0" presId="urn:microsoft.com/office/officeart/2005/8/layout/hProcess4"/>
    <dgm:cxn modelId="{E6286E83-8B49-4362-A8CF-605DCB1BAA03}" type="presOf" srcId="{0D66EFD3-7B59-49B0-BD4C-47CB1260A745}" destId="{9ECA8B27-0B6B-4C86-B6B7-8F41C0C2B11C}" srcOrd="0" destOrd="0" presId="urn:microsoft.com/office/officeart/2005/8/layout/hProcess4"/>
    <dgm:cxn modelId="{59007E83-6F82-4C77-9EE6-6D509D0EAF8E}" srcId="{700FDB3C-C5E1-46D9-9E32-6A3A484B153A}" destId="{DCA652D4-EF56-4B18-9DA5-43CAB8CE1953}" srcOrd="2" destOrd="0" parTransId="{1FA1B754-1FF5-41D2-B027-624A6D7076CD}" sibTransId="{F5D7E74E-040D-489B-8CFB-5752A2C05E66}"/>
    <dgm:cxn modelId="{2CE6A58C-58E5-46C0-A62B-E65B309F4370}" type="presOf" srcId="{A3207735-EBE6-4E4E-888E-ACE52CE0BC6C}" destId="{B19C9F36-A4EF-4D7B-A8DB-2CC828D0FA61}" srcOrd="1" destOrd="0" presId="urn:microsoft.com/office/officeart/2005/8/layout/hProcess4"/>
    <dgm:cxn modelId="{3789D69F-286C-4B43-867F-D29B98997C98}" srcId="{ADA88EA2-616F-475C-A313-A132A65CFCFD}" destId="{A3207735-EBE6-4E4E-888E-ACE52CE0BC6C}" srcOrd="0" destOrd="0" parTransId="{6F9DD004-F403-484A-B5DC-58E7F44E2054}" sibTransId="{8ADA3B87-CBAE-4CA5-B97A-7273E16BC2EE}"/>
    <dgm:cxn modelId="{FA27FCAA-8259-4D26-A113-A5025F10BF34}" type="presOf" srcId="{3E570357-65E2-45DF-8B36-4ED5711D488F}" destId="{2AC88953-A300-4142-A063-F72248093D70}" srcOrd="0" destOrd="0" presId="urn:microsoft.com/office/officeart/2005/8/layout/hProcess4"/>
    <dgm:cxn modelId="{01E0CDD9-6CEA-4F5E-8F2A-09DCE790DA29}" srcId="{06D2686C-14AB-440F-AB02-49F69CC3CE02}" destId="{0D400A18-2BB9-4D79-8965-E39FC4414A58}" srcOrd="0" destOrd="0" parTransId="{91A3639F-3621-4965-B181-ED4F76B7C151}" sibTransId="{697F9998-6097-45A3-BF09-3E26A7C2750C}"/>
    <dgm:cxn modelId="{21E054E0-F1C4-4311-ADFD-747F000FF816}" srcId="{DCA652D4-EF56-4B18-9DA5-43CAB8CE1953}" destId="{0D66EFD3-7B59-49B0-BD4C-47CB1260A745}" srcOrd="0" destOrd="0" parTransId="{6375E11A-F0C1-4338-8190-C033DC288B3C}" sibTransId="{5DBA7832-1B39-4795-AE51-3F01BE18674A}"/>
    <dgm:cxn modelId="{B10104E6-4212-46DF-83CB-EB98ED1C4068}" type="presOf" srcId="{A3207735-EBE6-4E4E-888E-ACE52CE0BC6C}" destId="{A10ED6DF-3561-4BCC-B333-52046F239CE3}" srcOrd="0" destOrd="0" presId="urn:microsoft.com/office/officeart/2005/8/layout/hProcess4"/>
    <dgm:cxn modelId="{00791698-748F-4014-BE59-4B044F80A5D2}" type="presParOf" srcId="{5DEDE3B8-8B01-4FE3-AEE3-C91C804274A8}" destId="{2373C7FB-D870-40A9-BDA2-7EFA5AF512F0}" srcOrd="0" destOrd="0" presId="urn:microsoft.com/office/officeart/2005/8/layout/hProcess4"/>
    <dgm:cxn modelId="{6232C3B2-9F15-40C7-9DBC-C5120CC4F401}" type="presParOf" srcId="{5DEDE3B8-8B01-4FE3-AEE3-C91C804274A8}" destId="{A251C2A8-51AE-4C6A-841E-0525A5B5EC17}" srcOrd="1" destOrd="0" presId="urn:microsoft.com/office/officeart/2005/8/layout/hProcess4"/>
    <dgm:cxn modelId="{582D86FF-90D0-4511-A319-A8A43302C5BD}" type="presParOf" srcId="{5DEDE3B8-8B01-4FE3-AEE3-C91C804274A8}" destId="{E0CA99A1-EAA9-43D0-A766-325703348DF5}" srcOrd="2" destOrd="0" presId="urn:microsoft.com/office/officeart/2005/8/layout/hProcess4"/>
    <dgm:cxn modelId="{382E8591-9924-4602-924F-FDE673EE54F0}" type="presParOf" srcId="{E0CA99A1-EAA9-43D0-A766-325703348DF5}" destId="{7C42815B-1190-4565-B1E4-CE6F17FD542C}" srcOrd="0" destOrd="0" presId="urn:microsoft.com/office/officeart/2005/8/layout/hProcess4"/>
    <dgm:cxn modelId="{94579A26-AAD9-4B14-8A37-A155A3558EEB}" type="presParOf" srcId="{7C42815B-1190-4565-B1E4-CE6F17FD542C}" destId="{8C61FD6C-48D6-47C2-B34A-020D143CBFC9}" srcOrd="0" destOrd="0" presId="urn:microsoft.com/office/officeart/2005/8/layout/hProcess4"/>
    <dgm:cxn modelId="{0C498CAB-D4F3-474B-8758-262F52136ECE}" type="presParOf" srcId="{7C42815B-1190-4565-B1E4-CE6F17FD542C}" destId="{5ACC4239-70A6-4CA4-B63E-80C54A991952}" srcOrd="1" destOrd="0" presId="urn:microsoft.com/office/officeart/2005/8/layout/hProcess4"/>
    <dgm:cxn modelId="{D85153F3-FE2F-4687-8657-FFBB13650A9E}" type="presParOf" srcId="{7C42815B-1190-4565-B1E4-CE6F17FD542C}" destId="{36CC3574-9619-46A8-856D-41929617C09B}" srcOrd="2" destOrd="0" presId="urn:microsoft.com/office/officeart/2005/8/layout/hProcess4"/>
    <dgm:cxn modelId="{B0655463-50FA-4E0B-B64F-7EB4CFB57C34}" type="presParOf" srcId="{7C42815B-1190-4565-B1E4-CE6F17FD542C}" destId="{1BA8BFB9-6CBB-41EB-860E-E07A32869E30}" srcOrd="3" destOrd="0" presId="urn:microsoft.com/office/officeart/2005/8/layout/hProcess4"/>
    <dgm:cxn modelId="{5D2E47EF-FC12-456D-AE11-3E2522AFB13A}" type="presParOf" srcId="{7C42815B-1190-4565-B1E4-CE6F17FD542C}" destId="{FE3A07FE-B190-4ADF-8858-79BB852B5A60}" srcOrd="4" destOrd="0" presId="urn:microsoft.com/office/officeart/2005/8/layout/hProcess4"/>
    <dgm:cxn modelId="{59650CC9-CB53-410B-A7C9-50166E99E20C}" type="presParOf" srcId="{E0CA99A1-EAA9-43D0-A766-325703348DF5}" destId="{E2D49B92-FD06-4CB2-BAEB-F832EF0ACCB6}" srcOrd="1" destOrd="0" presId="urn:microsoft.com/office/officeart/2005/8/layout/hProcess4"/>
    <dgm:cxn modelId="{E0E25E2F-81F5-4145-825A-F2E2432C5253}" type="presParOf" srcId="{E0CA99A1-EAA9-43D0-A766-325703348DF5}" destId="{55B77AF5-C1F6-4117-8123-368CC31BEE8D}" srcOrd="2" destOrd="0" presId="urn:microsoft.com/office/officeart/2005/8/layout/hProcess4"/>
    <dgm:cxn modelId="{986709FD-405F-4D8F-BD81-EE76D276ED47}" type="presParOf" srcId="{55B77AF5-C1F6-4117-8123-368CC31BEE8D}" destId="{5FA5EC3C-C9E5-4DDA-8CE4-3C9AA97D8F8D}" srcOrd="0" destOrd="0" presId="urn:microsoft.com/office/officeart/2005/8/layout/hProcess4"/>
    <dgm:cxn modelId="{A918BA50-A586-4129-8FBF-A8F49D6DD507}" type="presParOf" srcId="{55B77AF5-C1F6-4117-8123-368CC31BEE8D}" destId="{A10ED6DF-3561-4BCC-B333-52046F239CE3}" srcOrd="1" destOrd="0" presId="urn:microsoft.com/office/officeart/2005/8/layout/hProcess4"/>
    <dgm:cxn modelId="{951B3E23-677C-4DF2-AF5C-ADC6EF05E5A2}" type="presParOf" srcId="{55B77AF5-C1F6-4117-8123-368CC31BEE8D}" destId="{B19C9F36-A4EF-4D7B-A8DB-2CC828D0FA61}" srcOrd="2" destOrd="0" presId="urn:microsoft.com/office/officeart/2005/8/layout/hProcess4"/>
    <dgm:cxn modelId="{144C19D3-EB10-45C1-A93E-1C6BAD1B7501}" type="presParOf" srcId="{55B77AF5-C1F6-4117-8123-368CC31BEE8D}" destId="{782454EE-4CD0-4465-BF73-98BF445F4C98}" srcOrd="3" destOrd="0" presId="urn:microsoft.com/office/officeart/2005/8/layout/hProcess4"/>
    <dgm:cxn modelId="{8E8E90A4-8FC2-4903-B5F8-E04DE8B1721B}" type="presParOf" srcId="{55B77AF5-C1F6-4117-8123-368CC31BEE8D}" destId="{BF75E21D-CC3D-4DC6-9125-53882B58372E}" srcOrd="4" destOrd="0" presId="urn:microsoft.com/office/officeart/2005/8/layout/hProcess4"/>
    <dgm:cxn modelId="{8EAE22BE-8C9E-4443-9E23-46FEF8DB2C81}" type="presParOf" srcId="{E0CA99A1-EAA9-43D0-A766-325703348DF5}" destId="{2AC88953-A300-4142-A063-F72248093D70}" srcOrd="3" destOrd="0" presId="urn:microsoft.com/office/officeart/2005/8/layout/hProcess4"/>
    <dgm:cxn modelId="{9AD199A3-F2C0-48B4-B8D6-14E9787CA359}" type="presParOf" srcId="{E0CA99A1-EAA9-43D0-A766-325703348DF5}" destId="{CA3431D0-7AF1-4745-85BA-D680EB7C47CC}" srcOrd="4" destOrd="0" presId="urn:microsoft.com/office/officeart/2005/8/layout/hProcess4"/>
    <dgm:cxn modelId="{C618A6EE-058D-49F1-9270-2EF1E4BDDEE5}" type="presParOf" srcId="{CA3431D0-7AF1-4745-85BA-D680EB7C47CC}" destId="{E3BDE43C-4CC0-4B84-B0A6-77C33635945A}" srcOrd="0" destOrd="0" presId="urn:microsoft.com/office/officeart/2005/8/layout/hProcess4"/>
    <dgm:cxn modelId="{52DF6306-C7B4-435C-88AC-EDA7055AF212}" type="presParOf" srcId="{CA3431D0-7AF1-4745-85BA-D680EB7C47CC}" destId="{9ECA8B27-0B6B-4C86-B6B7-8F41C0C2B11C}" srcOrd="1" destOrd="0" presId="urn:microsoft.com/office/officeart/2005/8/layout/hProcess4"/>
    <dgm:cxn modelId="{F7E9E608-74E1-4A52-B80E-E61864742C88}" type="presParOf" srcId="{CA3431D0-7AF1-4745-85BA-D680EB7C47CC}" destId="{FAC5EBF5-137B-4E9F-87B1-335D5ECC9A5E}" srcOrd="2" destOrd="0" presId="urn:microsoft.com/office/officeart/2005/8/layout/hProcess4"/>
    <dgm:cxn modelId="{D0F65D06-6BEF-49FF-8550-A6653E09B682}" type="presParOf" srcId="{CA3431D0-7AF1-4745-85BA-D680EB7C47CC}" destId="{E7C8DE0F-BBE8-4E2E-A0C1-F28720C79B30}" srcOrd="3" destOrd="0" presId="urn:microsoft.com/office/officeart/2005/8/layout/hProcess4"/>
    <dgm:cxn modelId="{F76BBEAE-F06E-4760-B52B-0FA5D41A71EB}" type="presParOf" srcId="{CA3431D0-7AF1-4745-85BA-D680EB7C47CC}" destId="{EF82F7A8-DDB1-4958-8A65-DCD6A7C74AB5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C4239-70A6-4CA4-B63E-80C54A991952}">
      <dsp:nvSpPr>
        <dsp:cNvPr id="0" name=""/>
        <dsp:cNvSpPr/>
      </dsp:nvSpPr>
      <dsp:spPr>
        <a:xfrm>
          <a:off x="213" y="2661880"/>
          <a:ext cx="3399939" cy="280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Toți</a:t>
          </a:r>
          <a:r>
            <a:rPr lang="en-US" sz="2800" kern="1200" dirty="0"/>
            <a:t> </a:t>
          </a:r>
          <a:r>
            <a:rPr lang="en-US" sz="2800" kern="1200" dirty="0" err="1"/>
            <a:t>adolescenții</a:t>
          </a:r>
          <a:r>
            <a:rPr lang="en-US" sz="2800" kern="1200" dirty="0"/>
            <a:t> </a:t>
          </a:r>
          <a:r>
            <a:rPr lang="en-US" sz="2800" kern="1200" dirty="0" err="1"/>
            <a:t>stau</a:t>
          </a:r>
          <a:r>
            <a:rPr lang="en-US" sz="2800" kern="1200" dirty="0"/>
            <a:t> </a:t>
          </a:r>
          <a:r>
            <a:rPr lang="en-US" sz="2800" kern="1200" dirty="0" err="1"/>
            <a:t>doar</a:t>
          </a:r>
          <a:r>
            <a:rPr lang="en-US" sz="2800" kern="1200" dirty="0"/>
            <a:t> </a:t>
          </a:r>
          <a:r>
            <a:rPr lang="en-US" sz="2800" kern="1200" dirty="0" err="1"/>
            <a:t>pe</a:t>
          </a:r>
          <a:r>
            <a:rPr lang="en-US" sz="2800" kern="1200" dirty="0"/>
            <a:t> </a:t>
          </a:r>
          <a:r>
            <a:rPr lang="en-US" sz="2800" kern="1200" dirty="0" err="1"/>
            <a:t>telefon</a:t>
          </a:r>
          <a:r>
            <a:rPr lang="en-US" sz="2800" kern="1200" dirty="0"/>
            <a:t> </a:t>
          </a:r>
          <a:r>
            <a:rPr lang="en-US" sz="2800" kern="1200" dirty="0" err="1"/>
            <a:t>și</a:t>
          </a:r>
          <a:r>
            <a:rPr lang="en-US" sz="2800" kern="1200" dirty="0"/>
            <a:t> nu </a:t>
          </a:r>
          <a:r>
            <a:rPr lang="en-US" sz="2800" kern="1200" dirty="0" err="1"/>
            <a:t>sunt</a:t>
          </a:r>
          <a:r>
            <a:rPr lang="en-US" sz="2800" kern="1200" dirty="0"/>
            <a:t> </a:t>
          </a:r>
          <a:r>
            <a:rPr lang="en-US" sz="2800" kern="1200" dirty="0" err="1"/>
            <a:t>serioși</a:t>
          </a:r>
          <a:r>
            <a:rPr lang="ro-RO" sz="2800" kern="1200" dirty="0"/>
            <a:t>.</a:t>
          </a:r>
          <a:endParaRPr lang="en-US" sz="2800" kern="1200" dirty="0"/>
        </a:p>
      </dsp:txBody>
      <dsp:txXfrm>
        <a:off x="64746" y="2726413"/>
        <a:ext cx="3270873" cy="2074264"/>
      </dsp:txXfrm>
    </dsp:sp>
    <dsp:sp modelId="{E2D49B92-FD06-4CB2-BAEB-F832EF0ACCB6}">
      <dsp:nvSpPr>
        <dsp:cNvPr id="0" name=""/>
        <dsp:cNvSpPr/>
      </dsp:nvSpPr>
      <dsp:spPr>
        <a:xfrm>
          <a:off x="1951420" y="3475328"/>
          <a:ext cx="3534459" cy="3534459"/>
        </a:xfrm>
        <a:prstGeom prst="leftCircularArrow">
          <a:avLst>
            <a:gd name="adj1" fmla="val 2550"/>
            <a:gd name="adj2" fmla="val 309429"/>
            <a:gd name="adj3" fmla="val 2084940"/>
            <a:gd name="adj4" fmla="val 9024489"/>
            <a:gd name="adj5" fmla="val 2975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8BFB9-6CBB-41EB-860E-E07A32869E30}">
      <dsp:nvSpPr>
        <dsp:cNvPr id="0" name=""/>
        <dsp:cNvSpPr/>
      </dsp:nvSpPr>
      <dsp:spPr>
        <a:xfrm>
          <a:off x="755755" y="4865211"/>
          <a:ext cx="3022168" cy="1201816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500" b="1" kern="1200" dirty="0"/>
            <a:t>STEREOTIP</a:t>
          </a:r>
          <a:endParaRPr lang="en-US" sz="3500" b="1" kern="1200" dirty="0"/>
        </a:p>
      </dsp:txBody>
      <dsp:txXfrm>
        <a:off x="790955" y="4900411"/>
        <a:ext cx="2951768" cy="1131416"/>
      </dsp:txXfrm>
    </dsp:sp>
    <dsp:sp modelId="{A10ED6DF-3561-4BCC-B333-52046F239CE3}">
      <dsp:nvSpPr>
        <dsp:cNvPr id="0" name=""/>
        <dsp:cNvSpPr/>
      </dsp:nvSpPr>
      <dsp:spPr>
        <a:xfrm>
          <a:off x="4207144" y="2661880"/>
          <a:ext cx="3399939" cy="280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/>
            <a:t>Nu </a:t>
          </a:r>
          <a:r>
            <a:rPr lang="en-US" sz="2800" kern="1200" dirty="0" err="1"/>
            <a:t>vreau</a:t>
          </a:r>
          <a:r>
            <a:rPr lang="en-US" sz="2800" kern="1200" dirty="0"/>
            <a:t> </a:t>
          </a:r>
          <a:r>
            <a:rPr lang="en-US" sz="2800" kern="1200" dirty="0" err="1"/>
            <a:t>să</a:t>
          </a:r>
          <a:r>
            <a:rPr lang="en-US" sz="2800" kern="1200" dirty="0"/>
            <a:t> </a:t>
          </a:r>
          <a:r>
            <a:rPr lang="en-US" sz="2800" kern="1200" dirty="0" err="1"/>
            <a:t>angajez</a:t>
          </a:r>
          <a:r>
            <a:rPr lang="en-US" sz="2800" kern="1200" dirty="0"/>
            <a:t> </a:t>
          </a:r>
          <a:r>
            <a:rPr lang="en-US" sz="2800" kern="1200" dirty="0" err="1"/>
            <a:t>adolescenți</a:t>
          </a:r>
          <a:r>
            <a:rPr lang="en-US" sz="2800" kern="1200" dirty="0"/>
            <a:t>, </a:t>
          </a:r>
          <a:r>
            <a:rPr lang="en-US" sz="2800" kern="1200" dirty="0" err="1"/>
            <a:t>pentru</a:t>
          </a:r>
          <a:r>
            <a:rPr lang="en-US" sz="2800" kern="1200" dirty="0"/>
            <a:t> </a:t>
          </a:r>
          <a:r>
            <a:rPr lang="en-US" sz="2800" kern="1200" dirty="0" err="1"/>
            <a:t>că</a:t>
          </a:r>
          <a:r>
            <a:rPr lang="en-US" sz="2800" kern="1200" dirty="0"/>
            <a:t> </a:t>
          </a:r>
          <a:r>
            <a:rPr lang="en-US" sz="2800" kern="1200" dirty="0" err="1"/>
            <a:t>sigur</a:t>
          </a:r>
          <a:r>
            <a:rPr lang="en-US" sz="2800" kern="1200" dirty="0"/>
            <a:t> </a:t>
          </a:r>
          <a:r>
            <a:rPr lang="en-US" sz="2800" kern="1200" dirty="0" err="1"/>
            <a:t>sunt</a:t>
          </a:r>
          <a:r>
            <a:rPr lang="en-US" sz="2800" kern="1200" dirty="0"/>
            <a:t> </a:t>
          </a:r>
          <a:r>
            <a:rPr lang="en-US" sz="2800" kern="1200" dirty="0" err="1"/>
            <a:t>leneși</a:t>
          </a:r>
          <a:r>
            <a:rPr lang="en-US" sz="2800" kern="1200" dirty="0"/>
            <a:t> </a:t>
          </a:r>
          <a:r>
            <a:rPr lang="en-US" sz="2800" kern="1200" dirty="0" err="1"/>
            <a:t>și</a:t>
          </a:r>
          <a:r>
            <a:rPr lang="en-US" sz="2800" kern="1200" dirty="0"/>
            <a:t> </a:t>
          </a:r>
          <a:r>
            <a:rPr lang="en-US" sz="2800" kern="1200" dirty="0" err="1"/>
            <a:t>neserioși</a:t>
          </a:r>
          <a:r>
            <a:rPr lang="ro-RO" sz="2800" kern="1200" dirty="0"/>
            <a:t>.</a:t>
          </a:r>
          <a:endParaRPr lang="en-US" sz="2800" kern="1200" dirty="0"/>
        </a:p>
      </dsp:txBody>
      <dsp:txXfrm>
        <a:off x="4271677" y="3327321"/>
        <a:ext cx="3270873" cy="2074264"/>
      </dsp:txXfrm>
    </dsp:sp>
    <dsp:sp modelId="{2AC88953-A300-4142-A063-F72248093D70}">
      <dsp:nvSpPr>
        <dsp:cNvPr id="0" name=""/>
        <dsp:cNvSpPr/>
      </dsp:nvSpPr>
      <dsp:spPr>
        <a:xfrm>
          <a:off x="6130019" y="1008260"/>
          <a:ext cx="3968896" cy="3968896"/>
        </a:xfrm>
        <a:prstGeom prst="circularArrow">
          <a:avLst>
            <a:gd name="adj1" fmla="val 2271"/>
            <a:gd name="adj2" fmla="val 273786"/>
            <a:gd name="adj3" fmla="val 19550703"/>
            <a:gd name="adj4" fmla="val 12575511"/>
            <a:gd name="adj5" fmla="val 265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454EE-4CD0-4465-BF73-98BF445F4C98}">
      <dsp:nvSpPr>
        <dsp:cNvPr id="0" name=""/>
        <dsp:cNvSpPr/>
      </dsp:nvSpPr>
      <dsp:spPr>
        <a:xfrm>
          <a:off x="4962686" y="2060971"/>
          <a:ext cx="3022168" cy="1201816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500" b="1" kern="1200" dirty="0"/>
            <a:t>PREJUDECATĂ</a:t>
          </a:r>
          <a:endParaRPr lang="en-US" sz="3500" b="1" kern="1200" dirty="0"/>
        </a:p>
      </dsp:txBody>
      <dsp:txXfrm>
        <a:off x="4997886" y="2096171"/>
        <a:ext cx="2951768" cy="1131416"/>
      </dsp:txXfrm>
    </dsp:sp>
    <dsp:sp modelId="{9ECA8B27-0B6B-4C86-B6B7-8F41C0C2B11C}">
      <dsp:nvSpPr>
        <dsp:cNvPr id="0" name=""/>
        <dsp:cNvSpPr/>
      </dsp:nvSpPr>
      <dsp:spPr>
        <a:xfrm>
          <a:off x="8414075" y="2661880"/>
          <a:ext cx="3399939" cy="28042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Refuz</a:t>
          </a:r>
          <a:r>
            <a:rPr lang="en-US" sz="2800" kern="1200" dirty="0"/>
            <a:t> </a:t>
          </a:r>
          <a:r>
            <a:rPr lang="en-US" sz="2800" kern="1200" dirty="0" err="1"/>
            <a:t>să</a:t>
          </a:r>
          <a:r>
            <a:rPr lang="en-US" sz="2800" kern="1200" dirty="0"/>
            <a:t> </a:t>
          </a:r>
          <a:r>
            <a:rPr lang="en-US" sz="2800" kern="1200" dirty="0" err="1"/>
            <a:t>angajez</a:t>
          </a:r>
          <a:r>
            <a:rPr lang="en-US" sz="2800" kern="1200" dirty="0"/>
            <a:t> </a:t>
          </a:r>
          <a:r>
            <a:rPr lang="en-US" sz="2800" kern="1200" dirty="0" err="1"/>
            <a:t>orice</a:t>
          </a:r>
          <a:r>
            <a:rPr lang="en-US" sz="2800" kern="1200" dirty="0"/>
            <a:t> adolescent, </a:t>
          </a:r>
          <a:r>
            <a:rPr lang="en-US" sz="2800" kern="1200" dirty="0" err="1"/>
            <a:t>chiar</a:t>
          </a:r>
          <a:r>
            <a:rPr lang="en-US" sz="2800" kern="1200" dirty="0"/>
            <a:t> </a:t>
          </a:r>
          <a:r>
            <a:rPr lang="en-US" sz="2800" kern="1200" dirty="0" err="1"/>
            <a:t>dacă</a:t>
          </a:r>
          <a:r>
            <a:rPr lang="en-US" sz="2800" kern="1200" dirty="0"/>
            <a:t> are </a:t>
          </a:r>
          <a:r>
            <a:rPr lang="en-US" sz="2800" kern="1200" dirty="0" err="1"/>
            <a:t>calificările</a:t>
          </a:r>
          <a:r>
            <a:rPr lang="en-US" sz="2800" kern="1200" dirty="0"/>
            <a:t> </a:t>
          </a:r>
          <a:r>
            <a:rPr lang="en-US" sz="2800" kern="1200" dirty="0" err="1"/>
            <a:t>necesare</a:t>
          </a:r>
          <a:r>
            <a:rPr lang="ro-RO" sz="2800" kern="1200" dirty="0"/>
            <a:t>.</a:t>
          </a:r>
          <a:endParaRPr lang="en-US" sz="2800" kern="1200" dirty="0"/>
        </a:p>
      </dsp:txBody>
      <dsp:txXfrm>
        <a:off x="8478608" y="2726413"/>
        <a:ext cx="3270873" cy="2074264"/>
      </dsp:txXfrm>
    </dsp:sp>
    <dsp:sp modelId="{E7C8DE0F-BBE8-4E2E-A0C1-F28720C79B30}">
      <dsp:nvSpPr>
        <dsp:cNvPr id="0" name=""/>
        <dsp:cNvSpPr/>
      </dsp:nvSpPr>
      <dsp:spPr>
        <a:xfrm>
          <a:off x="9169618" y="4865211"/>
          <a:ext cx="3022168" cy="1201816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675" tIns="44450" rIns="66675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500" b="1" kern="1200" dirty="0"/>
            <a:t>DISCRIMINARE</a:t>
          </a:r>
          <a:endParaRPr lang="en-US" sz="3500" b="1" kern="1200" dirty="0"/>
        </a:p>
      </dsp:txBody>
      <dsp:txXfrm>
        <a:off x="9204818" y="4900411"/>
        <a:ext cx="2951768" cy="11314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45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24.svg"/><Relationship Id="rId17" Type="http://schemas.openxmlformats.org/officeDocument/2006/relationships/image" Target="../media/image30.jpeg"/><Relationship Id="rId2" Type="http://schemas.openxmlformats.org/officeDocument/2006/relationships/image" Target="../media/image31.jpeg"/><Relationship Id="rId16" Type="http://schemas.openxmlformats.org/officeDocument/2006/relationships/image" Target="../media/image6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11" Type="http://schemas.openxmlformats.org/officeDocument/2006/relationships/image" Target="../media/image23.png"/><Relationship Id="rId5" Type="http://schemas.openxmlformats.org/officeDocument/2006/relationships/image" Target="../media/image54.png"/><Relationship Id="rId15" Type="http://schemas.openxmlformats.org/officeDocument/2006/relationships/image" Target="../media/image60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Relationship Id="rId14" Type="http://schemas.openxmlformats.org/officeDocument/2006/relationships/image" Target="../media/image4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svg"/><Relationship Id="rId3" Type="http://schemas.openxmlformats.org/officeDocument/2006/relationships/image" Target="../media/image9.png"/><Relationship Id="rId7" Type="http://schemas.openxmlformats.org/officeDocument/2006/relationships/image" Target="../media/image14.svg"/><Relationship Id="rId12" Type="http://schemas.openxmlformats.org/officeDocument/2006/relationships/image" Target="../media/image4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33.png"/><Relationship Id="rId15" Type="http://schemas.openxmlformats.org/officeDocument/2006/relationships/image" Target="../media/image46.svg"/><Relationship Id="rId10" Type="http://schemas.openxmlformats.org/officeDocument/2006/relationships/image" Target="../media/image23.png"/><Relationship Id="rId4" Type="http://schemas.openxmlformats.org/officeDocument/2006/relationships/image" Target="../media/image10.svg"/><Relationship Id="rId9" Type="http://schemas.openxmlformats.org/officeDocument/2006/relationships/image" Target="../media/image37.svg"/><Relationship Id="rId1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23.png"/><Relationship Id="rId7" Type="http://schemas.openxmlformats.org/officeDocument/2006/relationships/image" Target="../media/image6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image" Target="../media/image63.jpeg"/><Relationship Id="rId4" Type="http://schemas.openxmlformats.org/officeDocument/2006/relationships/image" Target="../media/image24.sv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52.png"/><Relationship Id="rId7" Type="http://schemas.openxmlformats.org/officeDocument/2006/relationships/image" Target="../media/image45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61.svg"/><Relationship Id="rId4" Type="http://schemas.openxmlformats.org/officeDocument/2006/relationships/image" Target="../media/image53.svg"/><Relationship Id="rId9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2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24.svg"/><Relationship Id="rId17" Type="http://schemas.openxmlformats.org/officeDocument/2006/relationships/image" Target="../media/image66.png"/><Relationship Id="rId2" Type="http://schemas.openxmlformats.org/officeDocument/2006/relationships/image" Target="../media/image8.jpeg"/><Relationship Id="rId16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23.png"/><Relationship Id="rId5" Type="http://schemas.openxmlformats.org/officeDocument/2006/relationships/image" Target="../media/image11.png"/><Relationship Id="rId15" Type="http://schemas.openxmlformats.org/officeDocument/2006/relationships/image" Target="../media/image64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svg"/><Relationship Id="rId3" Type="http://schemas.openxmlformats.org/officeDocument/2006/relationships/image" Target="../media/image9.png"/><Relationship Id="rId7" Type="http://schemas.openxmlformats.org/officeDocument/2006/relationships/image" Target="../media/image14.svg"/><Relationship Id="rId12" Type="http://schemas.openxmlformats.org/officeDocument/2006/relationships/image" Target="../media/image43.png"/><Relationship Id="rId2" Type="http://schemas.openxmlformats.org/officeDocument/2006/relationships/image" Target="../media/image31.jpeg"/><Relationship Id="rId16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33.png"/><Relationship Id="rId15" Type="http://schemas.openxmlformats.org/officeDocument/2006/relationships/image" Target="../media/image46.svg"/><Relationship Id="rId10" Type="http://schemas.openxmlformats.org/officeDocument/2006/relationships/image" Target="../media/image23.png"/><Relationship Id="rId4" Type="http://schemas.openxmlformats.org/officeDocument/2006/relationships/image" Target="../media/image10.svg"/><Relationship Id="rId9" Type="http://schemas.openxmlformats.org/officeDocument/2006/relationships/image" Target="../media/image37.svg"/><Relationship Id="rId1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68.png"/><Relationship Id="rId7" Type="http://schemas.openxmlformats.org/officeDocument/2006/relationships/image" Target="../media/image24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61.svg"/><Relationship Id="rId5" Type="http://schemas.openxmlformats.org/officeDocument/2006/relationships/image" Target="../media/image55.svg"/><Relationship Id="rId10" Type="http://schemas.openxmlformats.org/officeDocument/2006/relationships/image" Target="../media/image60.png"/><Relationship Id="rId4" Type="http://schemas.openxmlformats.org/officeDocument/2006/relationships/image" Target="../media/image54.png"/><Relationship Id="rId9" Type="http://schemas.openxmlformats.org/officeDocument/2006/relationships/image" Target="../media/image4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2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18" Type="http://schemas.openxmlformats.org/officeDocument/2006/relationships/image" Target="../media/image24.svg"/><Relationship Id="rId3" Type="http://schemas.openxmlformats.org/officeDocument/2006/relationships/image" Target="../media/image9.png"/><Relationship Id="rId21" Type="http://schemas.openxmlformats.org/officeDocument/2006/relationships/image" Target="../media/image27.jpe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17" Type="http://schemas.openxmlformats.org/officeDocument/2006/relationships/image" Target="../media/image23.png"/><Relationship Id="rId2" Type="http://schemas.openxmlformats.org/officeDocument/2006/relationships/image" Target="../media/image8.jpeg"/><Relationship Id="rId16" Type="http://schemas.openxmlformats.org/officeDocument/2006/relationships/image" Target="../media/image22.svg"/><Relationship Id="rId20" Type="http://schemas.openxmlformats.org/officeDocument/2006/relationships/image" Target="../media/image2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24" Type="http://schemas.openxmlformats.org/officeDocument/2006/relationships/image" Target="../media/image30.jpe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23" Type="http://schemas.openxmlformats.org/officeDocument/2006/relationships/image" Target="../media/image29.jpeg"/><Relationship Id="rId10" Type="http://schemas.openxmlformats.org/officeDocument/2006/relationships/image" Target="../media/image16.svg"/><Relationship Id="rId19" Type="http://schemas.openxmlformats.org/officeDocument/2006/relationships/image" Target="../media/image25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Relationship Id="rId14" Type="http://schemas.openxmlformats.org/officeDocument/2006/relationships/image" Target="../media/image20.svg"/><Relationship Id="rId22" Type="http://schemas.openxmlformats.org/officeDocument/2006/relationships/image" Target="../media/image2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13.png"/><Relationship Id="rId7" Type="http://schemas.openxmlformats.org/officeDocument/2006/relationships/image" Target="../media/image4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11" Type="http://schemas.openxmlformats.org/officeDocument/2006/relationships/image" Target="../media/image76.jpeg"/><Relationship Id="rId5" Type="http://schemas.openxmlformats.org/officeDocument/2006/relationships/image" Target="../media/image72.png"/><Relationship Id="rId10" Type="http://schemas.openxmlformats.org/officeDocument/2006/relationships/image" Target="../media/image75.png"/><Relationship Id="rId4" Type="http://schemas.openxmlformats.org/officeDocument/2006/relationships/image" Target="../media/image14.svg"/><Relationship Id="rId9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23.png"/><Relationship Id="rId7" Type="http://schemas.openxmlformats.org/officeDocument/2006/relationships/image" Target="../media/image6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24.svg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23.png"/><Relationship Id="rId7" Type="http://schemas.openxmlformats.org/officeDocument/2006/relationships/image" Target="../media/image60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10" Type="http://schemas.openxmlformats.org/officeDocument/2006/relationships/image" Target="../media/image79.png"/><Relationship Id="rId4" Type="http://schemas.openxmlformats.org/officeDocument/2006/relationships/image" Target="../media/image24.svg"/><Relationship Id="rId9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4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24.svg"/><Relationship Id="rId17" Type="http://schemas.openxmlformats.org/officeDocument/2006/relationships/image" Target="../media/image80.png"/><Relationship Id="rId2" Type="http://schemas.openxmlformats.org/officeDocument/2006/relationships/image" Target="../media/image31.jpe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23.png"/><Relationship Id="rId5" Type="http://schemas.openxmlformats.org/officeDocument/2006/relationships/image" Target="../media/image33.png"/><Relationship Id="rId15" Type="http://schemas.openxmlformats.org/officeDocument/2006/relationships/image" Target="../media/image45.png"/><Relationship Id="rId10" Type="http://schemas.openxmlformats.org/officeDocument/2006/relationships/image" Target="../media/image37.svg"/><Relationship Id="rId4" Type="http://schemas.openxmlformats.org/officeDocument/2006/relationships/image" Target="../media/image10.svg"/><Relationship Id="rId9" Type="http://schemas.openxmlformats.org/officeDocument/2006/relationships/image" Target="../media/image36.png"/><Relationship Id="rId14" Type="http://schemas.openxmlformats.org/officeDocument/2006/relationships/image" Target="../media/image4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81.png"/><Relationship Id="rId7" Type="http://schemas.openxmlformats.org/officeDocument/2006/relationships/image" Target="../media/image35.sv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82.jpeg"/><Relationship Id="rId5" Type="http://schemas.openxmlformats.org/officeDocument/2006/relationships/image" Target="../media/image40.svg"/><Relationship Id="rId10" Type="http://schemas.openxmlformats.org/officeDocument/2006/relationships/image" Target="../media/image3.jpeg"/><Relationship Id="rId4" Type="http://schemas.openxmlformats.org/officeDocument/2006/relationships/image" Target="../media/image39.png"/><Relationship Id="rId9" Type="http://schemas.openxmlformats.org/officeDocument/2006/relationships/image" Target="../media/image3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svg"/><Relationship Id="rId5" Type="http://schemas.openxmlformats.org/officeDocument/2006/relationships/image" Target="../media/image94.png"/><Relationship Id="rId4" Type="http://schemas.openxmlformats.org/officeDocument/2006/relationships/image" Target="../media/image14.svg"/><Relationship Id="rId9" Type="http://schemas.openxmlformats.org/officeDocument/2006/relationships/image" Target="../media/image9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11" Type="http://schemas.openxmlformats.org/officeDocument/2006/relationships/image" Target="../media/image38.jpeg"/><Relationship Id="rId5" Type="http://schemas.openxmlformats.org/officeDocument/2006/relationships/image" Target="../media/image34.png"/><Relationship Id="rId10" Type="http://schemas.openxmlformats.org/officeDocument/2006/relationships/image" Target="../media/image24.svg"/><Relationship Id="rId4" Type="http://schemas.openxmlformats.org/officeDocument/2006/relationships/image" Target="../media/image33.png"/><Relationship Id="rId9" Type="http://schemas.openxmlformats.org/officeDocument/2006/relationships/image" Target="../media/image2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Relationship Id="rId9" Type="http://schemas.openxmlformats.org/officeDocument/2006/relationships/image" Target="../media/image10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26.svg"/><Relationship Id="rId7" Type="http://schemas.openxmlformats.org/officeDocument/2006/relationships/image" Target="../media/image70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107.png"/><Relationship Id="rId5" Type="http://schemas.openxmlformats.org/officeDocument/2006/relationships/image" Target="../media/image14.svg"/><Relationship Id="rId10" Type="http://schemas.openxmlformats.org/officeDocument/2006/relationships/image" Target="../media/image106.png"/><Relationship Id="rId4" Type="http://schemas.openxmlformats.org/officeDocument/2006/relationships/image" Target="../media/image13.png"/><Relationship Id="rId9" Type="http://schemas.openxmlformats.org/officeDocument/2006/relationships/image" Target="../media/image105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46.svg"/><Relationship Id="rId3" Type="http://schemas.openxmlformats.org/officeDocument/2006/relationships/image" Target="../media/image108.png"/><Relationship Id="rId7" Type="http://schemas.openxmlformats.org/officeDocument/2006/relationships/image" Target="../media/image55.svg"/><Relationship Id="rId12" Type="http://schemas.openxmlformats.org/officeDocument/2006/relationships/image" Target="../media/image45.png"/><Relationship Id="rId2" Type="http://schemas.openxmlformats.org/officeDocument/2006/relationships/image" Target="../media/image31.jpeg"/><Relationship Id="rId16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24.svg"/><Relationship Id="rId5" Type="http://schemas.openxmlformats.org/officeDocument/2006/relationships/image" Target="../media/image53.svg"/><Relationship Id="rId15" Type="http://schemas.openxmlformats.org/officeDocument/2006/relationships/image" Target="../media/image61.svg"/><Relationship Id="rId10" Type="http://schemas.openxmlformats.org/officeDocument/2006/relationships/image" Target="../media/image23.png"/><Relationship Id="rId4" Type="http://schemas.openxmlformats.org/officeDocument/2006/relationships/image" Target="../media/image52.png"/><Relationship Id="rId9" Type="http://schemas.openxmlformats.org/officeDocument/2006/relationships/image" Target="../media/image57.svg"/><Relationship Id="rId1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12" Type="http://schemas.openxmlformats.org/officeDocument/2006/relationships/image" Target="../media/image61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60.png"/><Relationship Id="rId5" Type="http://schemas.openxmlformats.org/officeDocument/2006/relationships/image" Target="../media/image13.png"/><Relationship Id="rId10" Type="http://schemas.openxmlformats.org/officeDocument/2006/relationships/image" Target="../media/image46.svg"/><Relationship Id="rId4" Type="http://schemas.openxmlformats.org/officeDocument/2006/relationships/image" Target="../media/image16.svg"/><Relationship Id="rId9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10" Type="http://schemas.openxmlformats.org/officeDocument/2006/relationships/image" Target="../media/image81.png"/><Relationship Id="rId4" Type="http://schemas.openxmlformats.org/officeDocument/2006/relationships/image" Target="../media/image34.png"/><Relationship Id="rId9" Type="http://schemas.openxmlformats.org/officeDocument/2006/relationships/image" Target="../media/image2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9.png"/><Relationship Id="rId7" Type="http://schemas.openxmlformats.org/officeDocument/2006/relationships/image" Target="../media/image3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0.svg"/><Relationship Id="rId9" Type="http://schemas.openxmlformats.org/officeDocument/2006/relationships/image" Target="../media/image41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4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24.svg"/><Relationship Id="rId2" Type="http://schemas.openxmlformats.org/officeDocument/2006/relationships/image" Target="../media/image31.jpeg"/><Relationship Id="rId16" Type="http://schemas.openxmlformats.org/officeDocument/2006/relationships/image" Target="../media/image46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11" Type="http://schemas.openxmlformats.org/officeDocument/2006/relationships/image" Target="../media/image23.png"/><Relationship Id="rId5" Type="http://schemas.openxmlformats.org/officeDocument/2006/relationships/image" Target="../media/image33.png"/><Relationship Id="rId15" Type="http://schemas.openxmlformats.org/officeDocument/2006/relationships/image" Target="../media/image45.png"/><Relationship Id="rId10" Type="http://schemas.openxmlformats.org/officeDocument/2006/relationships/image" Target="../media/image37.svg"/><Relationship Id="rId4" Type="http://schemas.openxmlformats.org/officeDocument/2006/relationships/image" Target="../media/image10.svg"/><Relationship Id="rId9" Type="http://schemas.openxmlformats.org/officeDocument/2006/relationships/image" Target="../media/image36.png"/><Relationship Id="rId14" Type="http://schemas.openxmlformats.org/officeDocument/2006/relationships/image" Target="../media/image44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13.jpe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12" Type="http://schemas.openxmlformats.org/officeDocument/2006/relationships/image" Target="../media/image11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8.png"/><Relationship Id="rId5" Type="http://schemas.openxmlformats.org/officeDocument/2006/relationships/image" Target="../media/image35.svg"/><Relationship Id="rId10" Type="http://schemas.openxmlformats.org/officeDocument/2006/relationships/image" Target="../media/image111.jpeg"/><Relationship Id="rId4" Type="http://schemas.openxmlformats.org/officeDocument/2006/relationships/image" Target="../media/image34.png"/><Relationship Id="rId9" Type="http://schemas.openxmlformats.org/officeDocument/2006/relationships/image" Target="../media/image24.svg"/><Relationship Id="rId14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47.jpe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12" Type="http://schemas.openxmlformats.org/officeDocument/2006/relationships/image" Target="../media/image61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60.png"/><Relationship Id="rId5" Type="http://schemas.openxmlformats.org/officeDocument/2006/relationships/image" Target="../media/image13.png"/><Relationship Id="rId10" Type="http://schemas.openxmlformats.org/officeDocument/2006/relationships/image" Target="../media/image46.svg"/><Relationship Id="rId4" Type="http://schemas.openxmlformats.org/officeDocument/2006/relationships/image" Target="../media/image16.svg"/><Relationship Id="rId9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12" Type="http://schemas.openxmlformats.org/officeDocument/2006/relationships/image" Target="../media/image61.sv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60.png"/><Relationship Id="rId5" Type="http://schemas.openxmlformats.org/officeDocument/2006/relationships/image" Target="../media/image13.png"/><Relationship Id="rId10" Type="http://schemas.openxmlformats.org/officeDocument/2006/relationships/image" Target="../media/image46.svg"/><Relationship Id="rId4" Type="http://schemas.openxmlformats.org/officeDocument/2006/relationships/image" Target="../media/image16.svg"/><Relationship Id="rId9" Type="http://schemas.openxmlformats.org/officeDocument/2006/relationships/image" Target="../media/image4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9.png"/><Relationship Id="rId7" Type="http://schemas.openxmlformats.org/officeDocument/2006/relationships/image" Target="../media/image23.png"/><Relationship Id="rId12" Type="http://schemas.openxmlformats.org/officeDocument/2006/relationships/image" Target="../media/image1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115.jpeg"/><Relationship Id="rId5" Type="http://schemas.openxmlformats.org/officeDocument/2006/relationships/image" Target="../media/image13.png"/><Relationship Id="rId10" Type="http://schemas.openxmlformats.org/officeDocument/2006/relationships/image" Target="../media/image26.svg"/><Relationship Id="rId4" Type="http://schemas.openxmlformats.org/officeDocument/2006/relationships/image" Target="../media/image10.svg"/><Relationship Id="rId9" Type="http://schemas.openxmlformats.org/officeDocument/2006/relationships/image" Target="../media/image2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svg"/><Relationship Id="rId3" Type="http://schemas.openxmlformats.org/officeDocument/2006/relationships/image" Target="../media/image9.png"/><Relationship Id="rId7" Type="http://schemas.openxmlformats.org/officeDocument/2006/relationships/image" Target="../media/image14.svg"/><Relationship Id="rId12" Type="http://schemas.openxmlformats.org/officeDocument/2006/relationships/image" Target="../media/image43.png"/><Relationship Id="rId2" Type="http://schemas.openxmlformats.org/officeDocument/2006/relationships/image" Target="../media/image31.jpeg"/><Relationship Id="rId16" Type="http://schemas.openxmlformats.org/officeDocument/2006/relationships/image" Target="../media/image1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33.png"/><Relationship Id="rId15" Type="http://schemas.openxmlformats.org/officeDocument/2006/relationships/image" Target="../media/image46.svg"/><Relationship Id="rId10" Type="http://schemas.openxmlformats.org/officeDocument/2006/relationships/image" Target="../media/image23.png"/><Relationship Id="rId4" Type="http://schemas.openxmlformats.org/officeDocument/2006/relationships/image" Target="../media/image10.svg"/><Relationship Id="rId9" Type="http://schemas.openxmlformats.org/officeDocument/2006/relationships/image" Target="../media/image37.svg"/><Relationship Id="rId1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1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sv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4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42.jpeg"/><Relationship Id="rId15" Type="http://schemas.openxmlformats.org/officeDocument/2006/relationships/image" Target="../media/image46.svg"/><Relationship Id="rId10" Type="http://schemas.openxmlformats.org/officeDocument/2006/relationships/image" Target="../media/image23.png"/><Relationship Id="rId4" Type="http://schemas.openxmlformats.org/officeDocument/2006/relationships/image" Target="../media/image33.png"/><Relationship Id="rId9" Type="http://schemas.openxmlformats.org/officeDocument/2006/relationships/image" Target="../media/image37.svg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5.png"/><Relationship Id="rId3" Type="http://schemas.openxmlformats.org/officeDocument/2006/relationships/image" Target="../media/image10.svg"/><Relationship Id="rId7" Type="http://schemas.openxmlformats.org/officeDocument/2006/relationships/image" Target="../media/image36.png"/><Relationship Id="rId12" Type="http://schemas.openxmlformats.org/officeDocument/2006/relationships/image" Target="../media/image44.svg"/><Relationship Id="rId2" Type="http://schemas.openxmlformats.org/officeDocument/2006/relationships/image" Target="../media/image9.png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11" Type="http://schemas.openxmlformats.org/officeDocument/2006/relationships/image" Target="../media/image43.png"/><Relationship Id="rId5" Type="http://schemas.openxmlformats.org/officeDocument/2006/relationships/image" Target="../media/image13.png"/><Relationship Id="rId15" Type="http://schemas.openxmlformats.org/officeDocument/2006/relationships/image" Target="../media/image47.jpeg"/><Relationship Id="rId10" Type="http://schemas.openxmlformats.org/officeDocument/2006/relationships/image" Target="../media/image24.svg"/><Relationship Id="rId4" Type="http://schemas.openxmlformats.org/officeDocument/2006/relationships/image" Target="../media/image33.png"/><Relationship Id="rId9" Type="http://schemas.openxmlformats.org/officeDocument/2006/relationships/image" Target="../media/image23.png"/><Relationship Id="rId14" Type="http://schemas.openxmlformats.org/officeDocument/2006/relationships/image" Target="../media/image4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33.png"/><Relationship Id="rId7" Type="http://schemas.openxmlformats.org/officeDocument/2006/relationships/image" Target="../media/image37.sv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10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24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4.svg"/><Relationship Id="rId3" Type="http://schemas.openxmlformats.org/officeDocument/2006/relationships/image" Target="../media/image9.png"/><Relationship Id="rId7" Type="http://schemas.openxmlformats.org/officeDocument/2006/relationships/image" Target="../media/image14.svg"/><Relationship Id="rId12" Type="http://schemas.openxmlformats.org/officeDocument/2006/relationships/image" Target="../media/image4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4.svg"/><Relationship Id="rId5" Type="http://schemas.openxmlformats.org/officeDocument/2006/relationships/image" Target="../media/image33.png"/><Relationship Id="rId15" Type="http://schemas.openxmlformats.org/officeDocument/2006/relationships/image" Target="../media/image46.svg"/><Relationship Id="rId10" Type="http://schemas.openxmlformats.org/officeDocument/2006/relationships/image" Target="../media/image23.png"/><Relationship Id="rId4" Type="http://schemas.openxmlformats.org/officeDocument/2006/relationships/image" Target="../media/image10.svg"/><Relationship Id="rId9" Type="http://schemas.openxmlformats.org/officeDocument/2006/relationships/image" Target="../media/image37.svg"/><Relationship Id="rId1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25.png"/><Relationship Id="rId7" Type="http://schemas.openxmlformats.org/officeDocument/2006/relationships/image" Target="../media/image1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24.svg"/><Relationship Id="rId4" Type="http://schemas.openxmlformats.org/officeDocument/2006/relationships/image" Target="../media/image26.sv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200980" y="-4297942"/>
            <a:ext cx="6087020" cy="6087020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10B7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426060" y="2451332"/>
            <a:ext cx="8595885" cy="859588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E58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39700" y="101600"/>
              <a:ext cx="533400" cy="571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flipH="1">
            <a:off x="12576180" y="1028700"/>
            <a:ext cx="6295644" cy="9258300"/>
          </a:xfrm>
          <a:custGeom>
            <a:avLst/>
            <a:gdLst/>
            <a:ahLst/>
            <a:cxnLst/>
            <a:rect l="l" t="t" r="r" b="b"/>
            <a:pathLst>
              <a:path w="6295644" h="9258300">
                <a:moveTo>
                  <a:pt x="6295644" y="0"/>
                </a:moveTo>
                <a:lnTo>
                  <a:pt x="0" y="0"/>
                </a:lnTo>
                <a:lnTo>
                  <a:pt x="0" y="9258300"/>
                </a:lnTo>
                <a:lnTo>
                  <a:pt x="6295644" y="9258300"/>
                </a:lnTo>
                <a:lnTo>
                  <a:pt x="629564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2576180" y="3517552"/>
            <a:ext cx="4788199" cy="4340929"/>
            <a:chOff x="0" y="0"/>
            <a:chExt cx="749370" cy="6793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49370" cy="679371"/>
            </a:xfrm>
            <a:custGeom>
              <a:avLst/>
              <a:gdLst/>
              <a:ahLst/>
              <a:cxnLst/>
              <a:rect l="l" t="t" r="r" b="b"/>
              <a:pathLst>
                <a:path w="749370" h="679371">
                  <a:moveTo>
                    <a:pt x="374685" y="0"/>
                  </a:moveTo>
                  <a:lnTo>
                    <a:pt x="749370" y="339685"/>
                  </a:lnTo>
                  <a:lnTo>
                    <a:pt x="374685" y="679371"/>
                  </a:lnTo>
                  <a:lnTo>
                    <a:pt x="0" y="339685"/>
                  </a:lnTo>
                  <a:lnTo>
                    <a:pt x="374685" y="0"/>
                  </a:lnTo>
                  <a:close/>
                </a:path>
              </a:pathLst>
            </a:custGeom>
            <a:blipFill>
              <a:blip r:embed="rId4"/>
              <a:stretch>
                <a:fillRect l="-17994" r="-17994"/>
              </a:stretch>
            </a:blipFill>
            <a:ln w="76200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3255952" y="0"/>
            <a:ext cx="4936100" cy="4014745"/>
            <a:chOff x="0" y="0"/>
            <a:chExt cx="999332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99332" cy="812800"/>
            </a:xfrm>
            <a:custGeom>
              <a:avLst/>
              <a:gdLst/>
              <a:ahLst/>
              <a:cxnLst/>
              <a:rect l="l" t="t" r="r" b="b"/>
              <a:pathLst>
                <a:path w="999332" h="812800">
                  <a:moveTo>
                    <a:pt x="499666" y="0"/>
                  </a:moveTo>
                  <a:lnTo>
                    <a:pt x="999332" y="406400"/>
                  </a:lnTo>
                  <a:lnTo>
                    <a:pt x="499666" y="812800"/>
                  </a:lnTo>
                  <a:lnTo>
                    <a:pt x="0" y="406400"/>
                  </a:lnTo>
                  <a:lnTo>
                    <a:pt x="499666" y="0"/>
                  </a:lnTo>
                  <a:close/>
                </a:path>
              </a:pathLst>
            </a:custGeom>
            <a:blipFill>
              <a:blip r:embed="rId5"/>
              <a:stretch>
                <a:fillRect l="-27216" r="-27216"/>
              </a:stretch>
            </a:blipFill>
            <a:ln w="7620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13" name="Freeform 13"/>
          <p:cNvSpPr/>
          <p:nvPr/>
        </p:nvSpPr>
        <p:spPr>
          <a:xfrm>
            <a:off x="1860703" y="464569"/>
            <a:ext cx="11170023" cy="1324509"/>
          </a:xfrm>
          <a:custGeom>
            <a:avLst/>
            <a:gdLst/>
            <a:ahLst/>
            <a:cxnLst/>
            <a:rect l="l" t="t" r="r" b="b"/>
            <a:pathLst>
              <a:path w="11170023" h="1324509">
                <a:moveTo>
                  <a:pt x="0" y="0"/>
                </a:moveTo>
                <a:lnTo>
                  <a:pt x="11170023" y="0"/>
                </a:lnTo>
                <a:lnTo>
                  <a:pt x="11170023" y="1324508"/>
                </a:lnTo>
                <a:lnTo>
                  <a:pt x="0" y="13245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24121" y="8555467"/>
            <a:ext cx="12152060" cy="1314540"/>
          </a:xfrm>
          <a:custGeom>
            <a:avLst/>
            <a:gdLst/>
            <a:ahLst/>
            <a:cxnLst/>
            <a:rect l="l" t="t" r="r" b="b"/>
            <a:pathLst>
              <a:path w="12152060" h="1314540">
                <a:moveTo>
                  <a:pt x="0" y="0"/>
                </a:moveTo>
                <a:lnTo>
                  <a:pt x="12152059" y="0"/>
                </a:lnTo>
                <a:lnTo>
                  <a:pt x="12152059" y="1314540"/>
                </a:lnTo>
                <a:lnTo>
                  <a:pt x="0" y="13145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8932" b="-8932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724400" y="5173429"/>
            <a:ext cx="5060375" cy="2685052"/>
          </a:xfrm>
          <a:custGeom>
            <a:avLst/>
            <a:gdLst/>
            <a:ahLst/>
            <a:cxnLst/>
            <a:rect l="l" t="t" r="r" b="b"/>
            <a:pathLst>
              <a:path w="3983757" h="2580633">
                <a:moveTo>
                  <a:pt x="0" y="0"/>
                </a:moveTo>
                <a:lnTo>
                  <a:pt x="3983757" y="0"/>
                </a:lnTo>
                <a:lnTo>
                  <a:pt x="3983757" y="2580633"/>
                </a:lnTo>
                <a:lnTo>
                  <a:pt x="0" y="25806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7348" b="-17348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349953" y="2954614"/>
            <a:ext cx="11905999" cy="2005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85"/>
              </a:lnSpc>
              <a:spcBef>
                <a:spcPct val="0"/>
              </a:spcBef>
            </a:pPr>
            <a:r>
              <a:rPr lang="en-US" sz="5775" b="1" dirty="0">
                <a:solidFill>
                  <a:srgbClr val="110B7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EGALITATEA ÎNTRE BĂRBAȚI ȘI FEMEI ȘI NEDISCRIMINAREA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00800" y="2079849"/>
            <a:ext cx="351720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01"/>
              </a:lnSpc>
              <a:spcBef>
                <a:spcPct val="0"/>
              </a:spcBef>
            </a:pPr>
            <a:r>
              <a:rPr lang="en-US" sz="4400" b="1" dirty="0">
                <a:solidFill>
                  <a:srgbClr val="FFC7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SEMINAR</a:t>
            </a:r>
            <a:r>
              <a:rPr lang="ro-RO" sz="4400" b="1" dirty="0">
                <a:solidFill>
                  <a:srgbClr val="FFC7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1</a:t>
            </a:r>
            <a:endParaRPr lang="en-US" sz="4400" b="1" dirty="0">
              <a:solidFill>
                <a:srgbClr val="FFC7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18" name="TextBox 17"/>
          <p:cNvSpPr txBox="1"/>
          <p:nvPr/>
        </p:nvSpPr>
        <p:spPr>
          <a:xfrm rot="20002814">
            <a:off x="14831400" y="8783896"/>
            <a:ext cx="3517202" cy="5615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601"/>
              </a:lnSpc>
              <a:spcBef>
                <a:spcPct val="0"/>
              </a:spcBef>
            </a:pPr>
            <a:r>
              <a:rPr lang="ro-RO" sz="3200" b="1" dirty="0">
                <a:solidFill>
                  <a:srgbClr val="FFC7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13 MAI 2026</a:t>
            </a:r>
            <a:endParaRPr lang="en-US" sz="3200" b="1" dirty="0">
              <a:solidFill>
                <a:srgbClr val="FFC7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20736"/>
            <a:ext cx="2599086" cy="24662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2200" y="-17628"/>
            <a:ext cx="4371211" cy="719390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14761291"/>
              </p:ext>
            </p:extLst>
          </p:nvPr>
        </p:nvGraphicFramePr>
        <p:xfrm>
          <a:off x="3048000" y="1079500"/>
          <a:ext cx="12192000" cy="812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Oval Callout 8"/>
          <p:cNvSpPr/>
          <p:nvPr/>
        </p:nvSpPr>
        <p:spPr>
          <a:xfrm>
            <a:off x="3124200" y="571500"/>
            <a:ext cx="5410200" cy="184212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600" b="1" i="1" dirty="0"/>
              <a:t>De la stereotip la discriminare!</a:t>
            </a:r>
            <a:endParaRPr lang="en-US" sz="3600" b="1" i="1" dirty="0"/>
          </a:p>
        </p:txBody>
      </p:sp>
    </p:spTree>
    <p:extLst>
      <p:ext uri="{BB962C8B-B14F-4D97-AF65-F5344CB8AC3E}">
        <p14:creationId xmlns:p14="http://schemas.microsoft.com/office/powerpoint/2010/main" val="192391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16447" y="312326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40962" y="312326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16447" y="5242257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240962" y="5242257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11" name="Freeform 11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19" name="Freeform 19"/>
          <p:cNvSpPr/>
          <p:nvPr/>
        </p:nvSpPr>
        <p:spPr>
          <a:xfrm rot="-1119746">
            <a:off x="1717223" y="2155372"/>
            <a:ext cx="4180999" cy="3349910"/>
          </a:xfrm>
          <a:custGeom>
            <a:avLst/>
            <a:gdLst/>
            <a:ahLst/>
            <a:cxnLst/>
            <a:rect l="l" t="t" r="r" b="b"/>
            <a:pathLst>
              <a:path w="4180999" h="3349910">
                <a:moveTo>
                  <a:pt x="0" y="0"/>
                </a:moveTo>
                <a:lnTo>
                  <a:pt x="4180999" y="0"/>
                </a:lnTo>
                <a:lnTo>
                  <a:pt x="4180999" y="3349910"/>
                </a:lnTo>
                <a:lnTo>
                  <a:pt x="0" y="334991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0091" r="-10091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3807722" y="712152"/>
            <a:ext cx="1067255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DISCRIMINAREA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45923" y="3116627"/>
            <a:ext cx="3925630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Barlow Bold"/>
                <a:ea typeface="Barlow Bold"/>
                <a:cs typeface="Barlow Bold"/>
                <a:sym typeface="Barlow Bold"/>
              </a:rPr>
              <a:t>Discriminarea Directă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957434" y="3066112"/>
            <a:ext cx="5050033" cy="2091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Tratament mai puțin favorabil aplicat unei persoane pe baza unor criterii care nu au legătură cu competența (gen, etnie, dizabilitate).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endParaRPr lang="en-US" sz="2400">
              <a:solidFill>
                <a:srgbClr val="000000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7427914" y="5100001"/>
            <a:ext cx="3925630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>
                <a:solidFill>
                  <a:srgbClr val="000000"/>
                </a:solidFill>
                <a:latin typeface="Barlow Bold"/>
                <a:ea typeface="Barlow Bold"/>
                <a:cs typeface="Barlow Bold"/>
                <a:sym typeface="Barlow Bold"/>
              </a:rPr>
              <a:t>Discriminarea Indirectă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endParaRPr lang="en-US" sz="2799" b="1">
              <a:solidFill>
                <a:srgbClr val="000000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957434" y="4971096"/>
            <a:ext cx="5212558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Barlow"/>
                <a:ea typeface="Barlow"/>
                <a:cs typeface="Barlow"/>
                <a:sym typeface="Barlow"/>
              </a:rPr>
              <a:t>Prevederi aparent neutre care dezavantajează anumite grupuri fără o justificare obiectivă și rezonabilă.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027833" y="6590974"/>
            <a:ext cx="15634217" cy="389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Nu primim fete pentru postul de operator tractor, preferăm doar băieți pentru că ei se pricep la mecanică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152470" y="7342179"/>
            <a:ext cx="15509580" cy="11893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6569" lvl="1" indent="-248284" algn="l">
              <a:lnSpc>
                <a:spcPts val="3219"/>
              </a:lnSpc>
              <a:buFont typeface="Arial"/>
              <a:buChar char="•"/>
            </a:pPr>
            <a:r>
              <a:rPr lang="en-US" sz="2299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O fermă anunță că primește stagiari, dar impune condiția ca toți candidații să aibă o înălțime de minimum 1.85 m și să poată ridica greutăți de 50 kg în mod repetat, deși munca implică în principal monitorizarea digitală a culturilor.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14285" y="304974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443720" y="7640343"/>
            <a:ext cx="5422065" cy="4659587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13095" y="0"/>
              <a:ext cx="786610" cy="698500"/>
            </a:xfrm>
            <a:custGeom>
              <a:avLst/>
              <a:gdLst/>
              <a:ahLst/>
              <a:cxnLst/>
              <a:rect l="l" t="t" r="r" b="b"/>
              <a:pathLst>
                <a:path w="786610" h="698500">
                  <a:moveTo>
                    <a:pt x="775291" y="391212"/>
                  </a:moveTo>
                  <a:lnTo>
                    <a:pt x="620919" y="656538"/>
                  </a:lnTo>
                  <a:cubicBezTo>
                    <a:pt x="605804" y="682518"/>
                    <a:pt x="578014" y="698500"/>
                    <a:pt x="547958" y="698500"/>
                  </a:cubicBezTo>
                  <a:lnTo>
                    <a:pt x="238652" y="698500"/>
                  </a:lnTo>
                  <a:cubicBezTo>
                    <a:pt x="208596" y="698500"/>
                    <a:pt x="180806" y="682518"/>
                    <a:pt x="165691" y="656538"/>
                  </a:cubicBezTo>
                  <a:lnTo>
                    <a:pt x="11319" y="391212"/>
                  </a:lnTo>
                  <a:cubicBezTo>
                    <a:pt x="-3773" y="365273"/>
                    <a:pt x="-3773" y="333227"/>
                    <a:pt x="11319" y="307288"/>
                  </a:cubicBezTo>
                  <a:lnTo>
                    <a:pt x="165691" y="41962"/>
                  </a:lnTo>
                  <a:cubicBezTo>
                    <a:pt x="180806" y="15982"/>
                    <a:pt x="208596" y="0"/>
                    <a:pt x="238652" y="0"/>
                  </a:cubicBezTo>
                  <a:lnTo>
                    <a:pt x="547958" y="0"/>
                  </a:lnTo>
                  <a:cubicBezTo>
                    <a:pt x="578014" y="0"/>
                    <a:pt x="605804" y="15982"/>
                    <a:pt x="620919" y="41962"/>
                  </a:cubicBezTo>
                  <a:lnTo>
                    <a:pt x="775291" y="307288"/>
                  </a:lnTo>
                  <a:cubicBezTo>
                    <a:pt x="790383" y="333227"/>
                    <a:pt x="790383" y="365273"/>
                    <a:pt x="775291" y="3912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8" name="Freeform 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4803109" y="1323293"/>
            <a:ext cx="7494335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EXEMPLE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4055312" y="-5751980"/>
            <a:ext cx="7890246" cy="6780680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8999" y="0"/>
              <a:ext cx="794802" cy="698500"/>
            </a:xfrm>
            <a:custGeom>
              <a:avLst/>
              <a:gdLst/>
              <a:ahLst/>
              <a:cxnLst/>
              <a:rect l="l" t="t" r="r" b="b"/>
              <a:pathLst>
                <a:path w="794802" h="698500">
                  <a:moveTo>
                    <a:pt x="787024" y="378085"/>
                  </a:moveTo>
                  <a:lnTo>
                    <a:pt x="617378" y="669665"/>
                  </a:lnTo>
                  <a:cubicBezTo>
                    <a:pt x="606991" y="687517"/>
                    <a:pt x="587895" y="698500"/>
                    <a:pt x="567240" y="698500"/>
                  </a:cubicBezTo>
                  <a:lnTo>
                    <a:pt x="227562" y="698500"/>
                  </a:lnTo>
                  <a:cubicBezTo>
                    <a:pt x="206907" y="698500"/>
                    <a:pt x="187811" y="687517"/>
                    <a:pt x="177424" y="669665"/>
                  </a:cubicBezTo>
                  <a:lnTo>
                    <a:pt x="7778" y="378085"/>
                  </a:lnTo>
                  <a:cubicBezTo>
                    <a:pt x="-2593" y="360261"/>
                    <a:pt x="-2593" y="338239"/>
                    <a:pt x="7778" y="320415"/>
                  </a:cubicBezTo>
                  <a:lnTo>
                    <a:pt x="177424" y="28835"/>
                  </a:lnTo>
                  <a:cubicBezTo>
                    <a:pt x="187811" y="10983"/>
                    <a:pt x="206907" y="0"/>
                    <a:pt x="227562" y="0"/>
                  </a:cubicBezTo>
                  <a:lnTo>
                    <a:pt x="567240" y="0"/>
                  </a:lnTo>
                  <a:cubicBezTo>
                    <a:pt x="587895" y="0"/>
                    <a:pt x="606991" y="10983"/>
                    <a:pt x="617378" y="28835"/>
                  </a:cubicBezTo>
                  <a:lnTo>
                    <a:pt x="787024" y="320415"/>
                  </a:lnTo>
                  <a:cubicBezTo>
                    <a:pt x="797395" y="338239"/>
                    <a:pt x="797395" y="360261"/>
                    <a:pt x="787024" y="37808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230744" y="-4096368"/>
            <a:ext cx="6343213" cy="5451199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11194" y="0"/>
              <a:ext cx="790413" cy="698500"/>
            </a:xfrm>
            <a:custGeom>
              <a:avLst/>
              <a:gdLst/>
              <a:ahLst/>
              <a:cxnLst/>
              <a:rect l="l" t="t" r="r" b="b"/>
              <a:pathLst>
                <a:path w="790413" h="698500">
                  <a:moveTo>
                    <a:pt x="780737" y="385118"/>
                  </a:moveTo>
                  <a:lnTo>
                    <a:pt x="619275" y="662632"/>
                  </a:lnTo>
                  <a:cubicBezTo>
                    <a:pt x="606354" y="684839"/>
                    <a:pt x="582601" y="698500"/>
                    <a:pt x="556909" y="698500"/>
                  </a:cubicBezTo>
                  <a:lnTo>
                    <a:pt x="233503" y="698500"/>
                  </a:lnTo>
                  <a:cubicBezTo>
                    <a:pt x="207811" y="698500"/>
                    <a:pt x="184058" y="684839"/>
                    <a:pt x="171137" y="662632"/>
                  </a:cubicBezTo>
                  <a:lnTo>
                    <a:pt x="9675" y="385118"/>
                  </a:lnTo>
                  <a:cubicBezTo>
                    <a:pt x="-3226" y="362946"/>
                    <a:pt x="-3226" y="335554"/>
                    <a:pt x="9675" y="313382"/>
                  </a:cubicBezTo>
                  <a:lnTo>
                    <a:pt x="171137" y="35868"/>
                  </a:lnTo>
                  <a:cubicBezTo>
                    <a:pt x="184058" y="13661"/>
                    <a:pt x="207811" y="0"/>
                    <a:pt x="233503" y="0"/>
                  </a:cubicBezTo>
                  <a:lnTo>
                    <a:pt x="556909" y="0"/>
                  </a:lnTo>
                  <a:cubicBezTo>
                    <a:pt x="582601" y="0"/>
                    <a:pt x="606354" y="13661"/>
                    <a:pt x="619275" y="35868"/>
                  </a:cubicBezTo>
                  <a:lnTo>
                    <a:pt x="780737" y="313382"/>
                  </a:lnTo>
                  <a:cubicBezTo>
                    <a:pt x="793637" y="335554"/>
                    <a:pt x="793637" y="362946"/>
                    <a:pt x="780737" y="385118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4572000" y="7924576"/>
            <a:ext cx="10971014" cy="923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7"/>
              </a:lnSpc>
              <a:spcBef>
                <a:spcPct val="0"/>
              </a:spcBef>
            </a:pP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Stereotipurile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pot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influența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modul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în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care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acționăm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și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pot duce la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discriminare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dacă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nu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sunt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 </a:t>
            </a:r>
            <a:r>
              <a:rPr lang="en-US" sz="2655" b="1" i="1" dirty="0" err="1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conștientizate</a:t>
            </a:r>
            <a:r>
              <a:rPr lang="en-US" sz="2655" b="1" i="1" dirty="0">
                <a:solidFill>
                  <a:srgbClr val="FF8000"/>
                </a:solidFill>
                <a:latin typeface="Barlow Bold Italics"/>
                <a:ea typeface="Barlow Bold Italics"/>
                <a:cs typeface="Barlow Bold Italics"/>
                <a:sym typeface="Barlow Bold Italics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67000" y="4127527"/>
            <a:ext cx="5290131" cy="769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48077" y="3359884"/>
            <a:ext cx="85734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Stereotipul</a:t>
            </a:r>
            <a:r>
              <a:rPr lang="en-US" sz="2800" dirty="0"/>
              <a:t>: </a:t>
            </a:r>
            <a:endParaRPr lang="ro-RO" sz="2800" dirty="0"/>
          </a:p>
          <a:p>
            <a:pPr algn="just"/>
            <a:r>
              <a:rPr lang="en-US" sz="2800" i="1" dirty="0"/>
              <a:t>„</a:t>
            </a:r>
            <a:r>
              <a:rPr lang="en-US" sz="2800" b="1" i="1" dirty="0" err="1"/>
              <a:t>Femeile</a:t>
            </a:r>
            <a:r>
              <a:rPr lang="en-US" sz="2800" b="1" i="1" dirty="0"/>
              <a:t> </a:t>
            </a:r>
            <a:r>
              <a:rPr lang="en-US" sz="2800" b="1" i="1" dirty="0" err="1"/>
              <a:t>sunt</a:t>
            </a:r>
            <a:r>
              <a:rPr lang="en-US" sz="2800" b="1" i="1" dirty="0"/>
              <a:t> </a:t>
            </a:r>
            <a:r>
              <a:rPr lang="en-US" sz="2800" b="1" i="1" dirty="0" err="1"/>
              <a:t>mai</a:t>
            </a:r>
            <a:r>
              <a:rPr lang="en-US" sz="2800" b="1" i="1" dirty="0"/>
              <a:t> </a:t>
            </a:r>
            <a:r>
              <a:rPr lang="en-US" sz="2800" b="1" i="1" dirty="0" err="1"/>
              <a:t>puțin</a:t>
            </a:r>
            <a:r>
              <a:rPr lang="en-US" sz="2800" b="1" i="1" dirty="0"/>
              <a:t> </a:t>
            </a:r>
            <a:r>
              <a:rPr lang="en-US" sz="2800" b="1" i="1" dirty="0" err="1"/>
              <a:t>capabile</a:t>
            </a:r>
            <a:r>
              <a:rPr lang="en-US" sz="2800" b="1" i="1" dirty="0"/>
              <a:t> </a:t>
            </a:r>
            <a:r>
              <a:rPr lang="en-US" sz="2800" b="1" i="1" dirty="0" err="1"/>
              <a:t>în</a:t>
            </a:r>
            <a:r>
              <a:rPr lang="en-US" sz="2800" b="1" i="1" dirty="0"/>
              <a:t> </a:t>
            </a:r>
            <a:r>
              <a:rPr lang="en-US" sz="2800" b="1" i="1" dirty="0" err="1"/>
              <a:t>domeniile</a:t>
            </a:r>
            <a:r>
              <a:rPr lang="en-US" sz="2800" b="1" i="1" dirty="0"/>
              <a:t> </a:t>
            </a:r>
            <a:r>
              <a:rPr lang="en-US" sz="2800" b="1" i="1" dirty="0" err="1"/>
              <a:t>tehnice</a:t>
            </a:r>
            <a:r>
              <a:rPr lang="en-US" sz="2800" b="1" i="1" dirty="0"/>
              <a:t> </a:t>
            </a:r>
            <a:r>
              <a:rPr lang="en-US" sz="2800" b="1" i="1" dirty="0" err="1"/>
              <a:t>sau</a:t>
            </a:r>
            <a:r>
              <a:rPr lang="en-US" sz="2800" b="1" i="1" dirty="0"/>
              <a:t> </a:t>
            </a:r>
            <a:r>
              <a:rPr lang="en-US" sz="2800" b="1" i="1" dirty="0" err="1"/>
              <a:t>în</a:t>
            </a:r>
            <a:r>
              <a:rPr lang="en-US" sz="2800" b="1" i="1" dirty="0"/>
              <a:t> </a:t>
            </a:r>
            <a:r>
              <a:rPr lang="en-US" sz="2800" b="1" i="1" dirty="0" err="1"/>
              <a:t>poziții</a:t>
            </a:r>
            <a:r>
              <a:rPr lang="en-US" sz="2800" b="1" i="1" dirty="0"/>
              <a:t> de </a:t>
            </a:r>
            <a:r>
              <a:rPr lang="en-US" sz="2800" b="1" i="1" dirty="0" err="1"/>
              <a:t>conducere</a:t>
            </a:r>
            <a:r>
              <a:rPr lang="en-US" sz="2800" b="1" i="1" dirty="0"/>
              <a:t> </a:t>
            </a:r>
            <a:r>
              <a:rPr lang="en-US" sz="2800" b="1" i="1" dirty="0" err="1"/>
              <a:t>deoarece</a:t>
            </a:r>
            <a:r>
              <a:rPr lang="en-US" sz="2800" b="1" i="1" dirty="0"/>
              <a:t> </a:t>
            </a:r>
            <a:r>
              <a:rPr lang="en-US" sz="2800" b="1" i="1" dirty="0" err="1"/>
              <a:t>sunt</a:t>
            </a:r>
            <a:r>
              <a:rPr lang="en-US" sz="2800" b="1" i="1" dirty="0"/>
              <a:t> </a:t>
            </a:r>
            <a:r>
              <a:rPr lang="ro-RO" sz="2800" b="1" i="1" dirty="0"/>
              <a:t>„</a:t>
            </a:r>
            <a:r>
              <a:rPr lang="en-US" sz="2800" b="1" i="1" dirty="0" err="1"/>
              <a:t>prea</a:t>
            </a:r>
            <a:r>
              <a:rPr lang="en-US" sz="2800" b="1" i="1" dirty="0"/>
              <a:t> </a:t>
            </a:r>
            <a:r>
              <a:rPr lang="en-US" sz="2800" b="1" i="1" dirty="0" err="1"/>
              <a:t>emoționale</a:t>
            </a:r>
            <a:r>
              <a:rPr lang="ro-RO" sz="2800" b="1" i="1" dirty="0"/>
              <a:t>”.</a:t>
            </a:r>
          </a:p>
          <a:p>
            <a:pPr algn="just"/>
            <a:r>
              <a:rPr lang="en-US" sz="2800" dirty="0" err="1"/>
              <a:t>Situația</a:t>
            </a:r>
            <a:r>
              <a:rPr lang="en-US" sz="2800" dirty="0"/>
              <a:t> de </a:t>
            </a:r>
            <a:r>
              <a:rPr lang="en-US" sz="2800" dirty="0" err="1"/>
              <a:t>discriminare</a:t>
            </a:r>
            <a:r>
              <a:rPr lang="en-US" sz="2800" dirty="0"/>
              <a:t>: </a:t>
            </a:r>
            <a:endParaRPr lang="ro-RO" sz="2800" dirty="0"/>
          </a:p>
          <a:p>
            <a:pPr algn="just"/>
            <a:r>
              <a:rPr lang="en-US" sz="2800" dirty="0" err="1"/>
              <a:t>Într</a:t>
            </a:r>
            <a:r>
              <a:rPr lang="en-US" sz="2800" dirty="0"/>
              <a:t>-o </a:t>
            </a:r>
            <a:r>
              <a:rPr lang="en-US" sz="2800" dirty="0" err="1"/>
              <a:t>companie</a:t>
            </a:r>
            <a:r>
              <a:rPr lang="en-US" sz="2800" dirty="0"/>
              <a:t> de IT, o </a:t>
            </a:r>
            <a:r>
              <a:rPr lang="en-US" sz="2800" dirty="0" err="1"/>
              <a:t>candidată</a:t>
            </a:r>
            <a:r>
              <a:rPr lang="en-US" sz="2800" dirty="0"/>
              <a:t> cu un CV </a:t>
            </a:r>
            <a:r>
              <a:rPr lang="en-US" sz="2800" dirty="0" err="1"/>
              <a:t>impecabil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</a:t>
            </a:r>
            <a:r>
              <a:rPr lang="en-US" sz="2800" dirty="0" err="1"/>
              <a:t>respinsă</a:t>
            </a:r>
            <a:r>
              <a:rPr lang="en-US" sz="2800" dirty="0"/>
              <a:t> la </a:t>
            </a:r>
            <a:r>
              <a:rPr lang="en-US" sz="2800" dirty="0" err="1"/>
              <a:t>interviu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favoarea</a:t>
            </a:r>
            <a:r>
              <a:rPr lang="en-US" sz="2800" dirty="0"/>
              <a:t> </a:t>
            </a:r>
            <a:r>
              <a:rPr lang="en-US" sz="2800" dirty="0" err="1"/>
              <a:t>unui</a:t>
            </a:r>
            <a:r>
              <a:rPr lang="en-US" sz="2800" dirty="0"/>
              <a:t> </a:t>
            </a:r>
            <a:r>
              <a:rPr lang="en-US" sz="2800" dirty="0" err="1"/>
              <a:t>bărbat</a:t>
            </a:r>
            <a:r>
              <a:rPr lang="en-US" sz="2800" dirty="0"/>
              <a:t> </a:t>
            </a:r>
            <a:r>
              <a:rPr lang="en-US" sz="2800" dirty="0" err="1"/>
              <a:t>mai</a:t>
            </a:r>
            <a:r>
              <a:rPr lang="en-US" sz="2800" dirty="0"/>
              <a:t> </a:t>
            </a:r>
            <a:r>
              <a:rPr lang="en-US" sz="2800" dirty="0" err="1"/>
              <a:t>puțin</a:t>
            </a:r>
            <a:r>
              <a:rPr lang="en-US" sz="2800" dirty="0"/>
              <a:t> </a:t>
            </a:r>
            <a:r>
              <a:rPr lang="en-US" sz="2800" dirty="0" err="1"/>
              <a:t>calificat</a:t>
            </a:r>
            <a:r>
              <a:rPr lang="en-US" sz="2800" dirty="0"/>
              <a:t>, sub </a:t>
            </a:r>
            <a:r>
              <a:rPr lang="en-US" sz="2800" dirty="0" err="1"/>
              <a:t>pretextul</a:t>
            </a:r>
            <a:r>
              <a:rPr lang="en-US" sz="2800" dirty="0"/>
              <a:t> </a:t>
            </a:r>
            <a:r>
              <a:rPr lang="en-US" sz="2800" dirty="0" err="1"/>
              <a:t>că</a:t>
            </a:r>
            <a:r>
              <a:rPr lang="en-US" sz="2800" dirty="0"/>
              <a:t> el se </a:t>
            </a:r>
            <a:r>
              <a:rPr lang="en-US" sz="2800" dirty="0" err="1"/>
              <a:t>va</a:t>
            </a:r>
            <a:r>
              <a:rPr lang="en-US" sz="2800" dirty="0"/>
              <a:t> „</a:t>
            </a:r>
            <a:r>
              <a:rPr lang="en-US" sz="2800" dirty="0" err="1"/>
              <a:t>integra</a:t>
            </a:r>
            <a:r>
              <a:rPr lang="en-US" sz="2800" dirty="0"/>
              <a:t> </a:t>
            </a:r>
            <a:r>
              <a:rPr lang="en-US" sz="2800" dirty="0" err="1"/>
              <a:t>mai</a:t>
            </a:r>
            <a:r>
              <a:rPr lang="en-US" sz="2800" dirty="0"/>
              <a:t> bine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echipa</a:t>
            </a:r>
            <a:r>
              <a:rPr lang="en-US" sz="2800" dirty="0"/>
              <a:t> </a:t>
            </a:r>
            <a:r>
              <a:rPr lang="en-US" sz="2800" dirty="0" err="1"/>
              <a:t>tehnică</a:t>
            </a:r>
            <a:r>
              <a:rPr lang="en-US" sz="2800" dirty="0"/>
              <a:t>”.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51913" y="3172832"/>
            <a:ext cx="82435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/>
              <a:t>Stereotipul</a:t>
            </a:r>
            <a:r>
              <a:rPr lang="en-US" sz="2800" dirty="0"/>
              <a:t>: </a:t>
            </a:r>
            <a:endParaRPr lang="ro-RO" sz="2800" dirty="0"/>
          </a:p>
          <a:p>
            <a:pPr algn="just"/>
            <a:r>
              <a:rPr lang="en-US" sz="2800" b="1" i="1" dirty="0"/>
              <a:t>„</a:t>
            </a:r>
            <a:r>
              <a:rPr lang="en-US" sz="2800" b="1" i="1" dirty="0" err="1"/>
              <a:t>Persoanele</a:t>
            </a:r>
            <a:r>
              <a:rPr lang="en-US" sz="2800" b="1" i="1" dirty="0"/>
              <a:t> </a:t>
            </a:r>
            <a:r>
              <a:rPr lang="en-US" sz="2800" b="1" i="1" dirty="0" err="1"/>
              <a:t>peste</a:t>
            </a:r>
            <a:r>
              <a:rPr lang="en-US" sz="2800" b="1" i="1" dirty="0"/>
              <a:t> 50 de </a:t>
            </a:r>
            <a:r>
              <a:rPr lang="en-US" sz="2800" b="1" i="1" dirty="0" err="1"/>
              <a:t>ani</a:t>
            </a:r>
            <a:r>
              <a:rPr lang="en-US" sz="2800" b="1" i="1" dirty="0"/>
              <a:t> nu se pot </a:t>
            </a:r>
            <a:r>
              <a:rPr lang="en-US" sz="2800" b="1" i="1" dirty="0" err="1"/>
              <a:t>adapta</a:t>
            </a:r>
            <a:r>
              <a:rPr lang="en-US" sz="2800" b="1" i="1" dirty="0"/>
              <a:t> </a:t>
            </a:r>
            <a:r>
              <a:rPr lang="en-US" sz="2800" b="1" i="1" dirty="0" err="1"/>
              <a:t>tehnologiilor</a:t>
            </a:r>
            <a:r>
              <a:rPr lang="en-US" sz="2800" b="1" i="1" dirty="0"/>
              <a:t> </a:t>
            </a:r>
            <a:r>
              <a:rPr lang="en-US" sz="2800" b="1" i="1" dirty="0" err="1"/>
              <a:t>noi</a:t>
            </a:r>
            <a:r>
              <a:rPr lang="en-US" sz="2800" b="1" i="1" dirty="0"/>
              <a:t> </a:t>
            </a:r>
            <a:r>
              <a:rPr lang="en-US" sz="2800" b="1" i="1" dirty="0" err="1"/>
              <a:t>și</a:t>
            </a:r>
            <a:r>
              <a:rPr lang="en-US" sz="2800" b="1" i="1" dirty="0"/>
              <a:t> </a:t>
            </a:r>
            <a:r>
              <a:rPr lang="en-US" sz="2800" b="1" i="1" dirty="0" err="1"/>
              <a:t>învață</a:t>
            </a:r>
            <a:r>
              <a:rPr lang="en-US" sz="2800" b="1" i="1" dirty="0"/>
              <a:t> </a:t>
            </a:r>
            <a:r>
              <a:rPr lang="en-US" sz="2800" b="1" i="1" dirty="0" err="1"/>
              <a:t>greu</a:t>
            </a:r>
            <a:r>
              <a:rPr lang="en-US" sz="2800" b="1" i="1" dirty="0"/>
              <a:t>.”</a:t>
            </a:r>
            <a:endParaRPr lang="ro-RO" sz="2800" dirty="0"/>
          </a:p>
          <a:p>
            <a:pPr algn="just"/>
            <a:endParaRPr lang="ro-RO" sz="2800" dirty="0"/>
          </a:p>
          <a:p>
            <a:pPr algn="just"/>
            <a:r>
              <a:rPr lang="en-US" sz="2800" dirty="0" err="1"/>
              <a:t>Situația</a:t>
            </a:r>
            <a:r>
              <a:rPr lang="en-US" sz="2800" dirty="0"/>
              <a:t> de </a:t>
            </a:r>
            <a:r>
              <a:rPr lang="en-US" sz="2800" dirty="0" err="1"/>
              <a:t>discriminare</a:t>
            </a:r>
            <a:r>
              <a:rPr lang="en-US" sz="2800" dirty="0"/>
              <a:t>: </a:t>
            </a:r>
            <a:endParaRPr lang="ro-RO" sz="2800" dirty="0"/>
          </a:p>
          <a:p>
            <a:pPr algn="just"/>
            <a:r>
              <a:rPr lang="en-US" sz="2800" dirty="0" err="1"/>
              <a:t>Managerul</a:t>
            </a:r>
            <a:r>
              <a:rPr lang="en-US" sz="2800" dirty="0"/>
              <a:t> </a:t>
            </a:r>
            <a:r>
              <a:rPr lang="en-US" sz="2800" dirty="0" err="1"/>
              <a:t>unei</a:t>
            </a:r>
            <a:r>
              <a:rPr lang="en-US" sz="2800" dirty="0"/>
              <a:t> </a:t>
            </a:r>
            <a:r>
              <a:rPr lang="en-US" sz="2800" dirty="0" err="1"/>
              <a:t>firme</a:t>
            </a:r>
            <a:r>
              <a:rPr lang="en-US" sz="2800" dirty="0"/>
              <a:t> decide </a:t>
            </a:r>
            <a:r>
              <a:rPr lang="en-US" sz="2800" dirty="0" err="1"/>
              <a:t>să</a:t>
            </a:r>
            <a:r>
              <a:rPr lang="en-US" sz="2800" dirty="0"/>
              <a:t> </a:t>
            </a:r>
            <a:r>
              <a:rPr lang="en-US" sz="2800" dirty="0" err="1"/>
              <a:t>ofere</a:t>
            </a:r>
            <a:r>
              <a:rPr lang="en-US" sz="2800" dirty="0"/>
              <a:t> </a:t>
            </a:r>
            <a:r>
              <a:rPr lang="en-US" sz="2800" dirty="0" err="1"/>
              <a:t>cursuri</a:t>
            </a:r>
            <a:r>
              <a:rPr lang="en-US" sz="2800" dirty="0"/>
              <a:t> de </a:t>
            </a:r>
            <a:r>
              <a:rPr lang="en-US" sz="2800" dirty="0" err="1"/>
              <a:t>specializare</a:t>
            </a:r>
            <a:r>
              <a:rPr lang="en-US" sz="2800" dirty="0"/>
              <a:t> </a:t>
            </a:r>
            <a:r>
              <a:rPr lang="en-US" sz="2800" dirty="0" err="1"/>
              <a:t>doar</a:t>
            </a:r>
            <a:r>
              <a:rPr lang="en-US" sz="2800" dirty="0"/>
              <a:t> </a:t>
            </a:r>
            <a:r>
              <a:rPr lang="en-US" sz="2800" dirty="0" err="1"/>
              <a:t>angajaților</a:t>
            </a:r>
            <a:r>
              <a:rPr lang="en-US" sz="2800" dirty="0"/>
              <a:t> </a:t>
            </a:r>
            <a:r>
              <a:rPr lang="en-US" sz="2800" dirty="0" err="1"/>
              <a:t>tineri</a:t>
            </a:r>
            <a:r>
              <a:rPr lang="en-US" sz="2800" dirty="0"/>
              <a:t>, </a:t>
            </a:r>
            <a:r>
              <a:rPr lang="en-US" sz="2800" dirty="0" err="1"/>
              <a:t>considerând</a:t>
            </a:r>
            <a:r>
              <a:rPr lang="en-US" sz="2800" dirty="0"/>
              <a:t> </a:t>
            </a:r>
            <a:r>
              <a:rPr lang="en-US" sz="2800" dirty="0" err="1"/>
              <a:t>că</a:t>
            </a:r>
            <a:r>
              <a:rPr lang="en-US" sz="2800" dirty="0"/>
              <a:t> </a:t>
            </a:r>
            <a:r>
              <a:rPr lang="en-US" sz="2800" dirty="0" err="1"/>
              <a:t>investiția</a:t>
            </a:r>
            <a:r>
              <a:rPr lang="en-US" sz="2800" dirty="0"/>
              <a:t> </a:t>
            </a:r>
            <a:r>
              <a:rPr lang="en-US" sz="2800" dirty="0" err="1"/>
              <a:t>în</a:t>
            </a:r>
            <a:r>
              <a:rPr lang="en-US" sz="2800" dirty="0"/>
              <a:t> </a:t>
            </a:r>
            <a:r>
              <a:rPr lang="en-US" sz="2800" dirty="0" err="1"/>
              <a:t>angajații</a:t>
            </a:r>
            <a:r>
              <a:rPr lang="en-US" sz="2800" dirty="0"/>
              <a:t> </a:t>
            </a:r>
            <a:r>
              <a:rPr lang="en-US" sz="2800" dirty="0" err="1"/>
              <a:t>seniori</a:t>
            </a:r>
            <a:r>
              <a:rPr lang="en-US" sz="2800" dirty="0"/>
              <a:t> </a:t>
            </a:r>
            <a:r>
              <a:rPr lang="en-US" sz="2800" dirty="0" err="1"/>
              <a:t>este</a:t>
            </a:r>
            <a:r>
              <a:rPr lang="en-US" sz="2800" dirty="0"/>
              <a:t> o „</a:t>
            </a:r>
            <a:r>
              <a:rPr lang="en-US" sz="2800" dirty="0" err="1"/>
              <a:t>pierdere</a:t>
            </a:r>
            <a:r>
              <a:rPr lang="en-US" sz="2800" dirty="0"/>
              <a:t> de </a:t>
            </a:r>
            <a:r>
              <a:rPr lang="en-US" sz="2800" dirty="0" err="1"/>
              <a:t>resurse</a:t>
            </a:r>
            <a:r>
              <a:rPr lang="en-US" sz="2800" dirty="0"/>
              <a:t>”.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815244" y="7977288"/>
            <a:ext cx="5210521" cy="4477792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4086099" y="8646380"/>
            <a:ext cx="2809969" cy="2414817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19" name="Freeform 19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22" name="Freeform 22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1028700" y="147884"/>
            <a:ext cx="1308834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CONSECINȚELE DISCRIMINĂRII</a:t>
            </a:r>
          </a:p>
        </p:txBody>
      </p:sp>
      <p:sp>
        <p:nvSpPr>
          <p:cNvPr id="25" name="Freeform 25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2677307" y="1143478"/>
            <a:ext cx="12813776" cy="8012285"/>
          </a:xfrm>
          <a:custGeom>
            <a:avLst/>
            <a:gdLst/>
            <a:ahLst/>
            <a:cxnLst/>
            <a:rect l="l" t="t" r="r" b="b"/>
            <a:pathLst>
              <a:path w="12813776" h="8012285">
                <a:moveTo>
                  <a:pt x="0" y="0"/>
                </a:moveTo>
                <a:lnTo>
                  <a:pt x="12813776" y="0"/>
                </a:lnTo>
                <a:lnTo>
                  <a:pt x="12813776" y="8012285"/>
                </a:lnTo>
                <a:lnTo>
                  <a:pt x="0" y="80122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3942" r="-3942" b="-287"/>
            </a:stretch>
          </a:blipFill>
        </p:spPr>
      </p:sp>
      <p:sp>
        <p:nvSpPr>
          <p:cNvPr id="29" name="Freeform 29"/>
          <p:cNvSpPr/>
          <p:nvPr/>
        </p:nvSpPr>
        <p:spPr>
          <a:xfrm rot="2079715">
            <a:off x="13058217" y="2360352"/>
            <a:ext cx="3991486" cy="3702036"/>
          </a:xfrm>
          <a:custGeom>
            <a:avLst/>
            <a:gdLst/>
            <a:ahLst/>
            <a:cxnLst/>
            <a:rect l="l" t="t" r="r" b="b"/>
            <a:pathLst>
              <a:path w="3991486" h="3702036">
                <a:moveTo>
                  <a:pt x="0" y="0"/>
                </a:moveTo>
                <a:lnTo>
                  <a:pt x="3991487" y="0"/>
                </a:lnTo>
                <a:lnTo>
                  <a:pt x="3991487" y="3702036"/>
                </a:lnTo>
                <a:lnTo>
                  <a:pt x="0" y="370203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5783" r="-23339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10477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816447" y="312326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240962" y="312326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816447" y="5242257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240962" y="5242257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815244" y="7977288"/>
            <a:ext cx="5210521" cy="4477792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17" name="Freeform 17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20" name="Freeform 20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3807722" y="712152"/>
            <a:ext cx="1067255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ADEVĂR SAU MIT?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545923" y="3113737"/>
            <a:ext cx="4188788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Fetele nu sunt potrivite pentru domenii tehnice sau agricole.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970438" y="3113737"/>
            <a:ext cx="4786875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Băieții și fetele pot avea aceleași competențe profesionale.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7545923" y="5232732"/>
            <a:ext cx="3925630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 persoană trebuie evaluată după abilități și performanță, nu după gen.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2970438" y="5232732"/>
            <a:ext cx="3925630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Anumite meserii sunt doar pentru femei sau doar pentru bărbați.</a:t>
            </a:r>
          </a:p>
        </p:txBody>
      </p:sp>
      <p:sp>
        <p:nvSpPr>
          <p:cNvPr id="27" name="Freeform 27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7545923" y="6933794"/>
            <a:ext cx="3925630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Diversitatea într-o echipă poate aduce idei și soluții mai bune.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970438" y="6933794"/>
            <a:ext cx="5121803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Elevii din învățământul profesional au mai puține șanse de succes profesional.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508977" y="5396862"/>
            <a:ext cx="4774578" cy="1123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Respectul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și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colaborarea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sunt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importante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într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-un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colectiv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de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muncă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470459" y="2998227"/>
            <a:ext cx="4851613" cy="1495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Discriminarea poate afecta încrederea în sine și performanța unei persoane.</a:t>
            </a:r>
          </a:p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508977" y="7077335"/>
            <a:ext cx="392563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Băieții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nu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trebuie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să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își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arate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emoțiile</a:t>
            </a:r>
            <a:r>
              <a:rPr lang="en-US" sz="24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.</a:t>
            </a:r>
          </a:p>
        </p:txBody>
      </p:sp>
      <p:sp>
        <p:nvSpPr>
          <p:cNvPr id="35" name="Freeform 35"/>
          <p:cNvSpPr/>
          <p:nvPr/>
        </p:nvSpPr>
        <p:spPr>
          <a:xfrm>
            <a:off x="635794" y="3123262"/>
            <a:ext cx="404813" cy="404812"/>
          </a:xfrm>
          <a:custGeom>
            <a:avLst/>
            <a:gdLst/>
            <a:ahLst/>
            <a:cxnLst/>
            <a:rect l="l" t="t" r="r" b="b"/>
            <a:pathLst>
              <a:path w="404813" h="404812">
                <a:moveTo>
                  <a:pt x="0" y="0"/>
                </a:moveTo>
                <a:lnTo>
                  <a:pt x="404812" y="0"/>
                </a:lnTo>
                <a:lnTo>
                  <a:pt x="404812" y="404813"/>
                </a:lnTo>
                <a:lnTo>
                  <a:pt x="0" y="40481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635794" y="5496270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30"/>
                </a:lnTo>
                <a:lnTo>
                  <a:pt x="0" y="46733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635794" y="703320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2240962" y="6943319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6816447" y="703320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217462" y="311604"/>
            <a:ext cx="3389686" cy="3415392"/>
            <a:chOff x="0" y="0"/>
            <a:chExt cx="696717" cy="702000"/>
          </a:xfrm>
        </p:grpSpPr>
        <p:sp>
          <p:nvSpPr>
            <p:cNvPr id="4" name="Freeform 4"/>
            <p:cNvSpPr/>
            <p:nvPr/>
          </p:nvSpPr>
          <p:spPr>
            <a:xfrm>
              <a:off x="9201" y="0"/>
              <a:ext cx="678314" cy="702000"/>
            </a:xfrm>
            <a:custGeom>
              <a:avLst/>
              <a:gdLst/>
              <a:ahLst/>
              <a:cxnLst/>
              <a:rect l="l" t="t" r="r" b="b"/>
              <a:pathLst>
                <a:path w="678314" h="702000">
                  <a:moveTo>
                    <a:pt x="670351" y="380650"/>
                  </a:moveTo>
                  <a:lnTo>
                    <a:pt x="501480" y="672351"/>
                  </a:lnTo>
                  <a:cubicBezTo>
                    <a:pt x="490857" y="690701"/>
                    <a:pt x="471260" y="702000"/>
                    <a:pt x="450056" y="702000"/>
                  </a:cubicBezTo>
                  <a:lnTo>
                    <a:pt x="228258" y="702000"/>
                  </a:lnTo>
                  <a:cubicBezTo>
                    <a:pt x="207055" y="702000"/>
                    <a:pt x="187458" y="690701"/>
                    <a:pt x="176834" y="672351"/>
                  </a:cubicBezTo>
                  <a:lnTo>
                    <a:pt x="7964" y="380650"/>
                  </a:lnTo>
                  <a:cubicBezTo>
                    <a:pt x="-2654" y="362309"/>
                    <a:pt x="-2654" y="339691"/>
                    <a:pt x="7964" y="321351"/>
                  </a:cubicBezTo>
                  <a:lnTo>
                    <a:pt x="176834" y="29649"/>
                  </a:lnTo>
                  <a:cubicBezTo>
                    <a:pt x="187458" y="11299"/>
                    <a:pt x="207055" y="0"/>
                    <a:pt x="228258" y="0"/>
                  </a:cubicBezTo>
                  <a:lnTo>
                    <a:pt x="450056" y="0"/>
                  </a:lnTo>
                  <a:cubicBezTo>
                    <a:pt x="471260" y="0"/>
                    <a:pt x="490857" y="11299"/>
                    <a:pt x="501480" y="29649"/>
                  </a:cubicBezTo>
                  <a:lnTo>
                    <a:pt x="670351" y="321351"/>
                  </a:lnTo>
                  <a:cubicBezTo>
                    <a:pt x="680969" y="339691"/>
                    <a:pt x="680969" y="362309"/>
                    <a:pt x="670351" y="380650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468117" cy="749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11648768" y="9648593"/>
            <a:ext cx="3421181" cy="3032021"/>
          </a:xfrm>
          <a:custGeom>
            <a:avLst/>
            <a:gdLst/>
            <a:ahLst/>
            <a:cxnLst/>
            <a:rect l="l" t="t" r="r" b="b"/>
            <a:pathLst>
              <a:path w="3421181" h="3032021">
                <a:moveTo>
                  <a:pt x="0" y="3032022"/>
                </a:moveTo>
                <a:lnTo>
                  <a:pt x="3421181" y="3032022"/>
                </a:lnTo>
                <a:lnTo>
                  <a:pt x="3421181" y="0"/>
                </a:lnTo>
                <a:lnTo>
                  <a:pt x="0" y="0"/>
                </a:lnTo>
                <a:lnTo>
                  <a:pt x="0" y="3032022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-927193" y="4117521"/>
            <a:ext cx="16273838" cy="1902563"/>
            <a:chOff x="0" y="0"/>
            <a:chExt cx="4286114" cy="5010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86114" cy="501087"/>
            </a:xfrm>
            <a:custGeom>
              <a:avLst/>
              <a:gdLst/>
              <a:ahLst/>
              <a:cxnLst/>
              <a:rect l="l" t="t" r="r" b="b"/>
              <a:pathLst>
                <a:path w="4286114" h="501087">
                  <a:moveTo>
                    <a:pt x="47573" y="0"/>
                  </a:moveTo>
                  <a:lnTo>
                    <a:pt x="4238541" y="0"/>
                  </a:lnTo>
                  <a:cubicBezTo>
                    <a:pt x="4251158" y="0"/>
                    <a:pt x="4263258" y="5012"/>
                    <a:pt x="4272180" y="13934"/>
                  </a:cubicBezTo>
                  <a:cubicBezTo>
                    <a:pt x="4281101" y="22855"/>
                    <a:pt x="4286114" y="34956"/>
                    <a:pt x="4286114" y="47573"/>
                  </a:cubicBezTo>
                  <a:lnTo>
                    <a:pt x="4286114" y="453514"/>
                  </a:lnTo>
                  <a:cubicBezTo>
                    <a:pt x="4286114" y="466131"/>
                    <a:pt x="4281101" y="478231"/>
                    <a:pt x="4272180" y="487153"/>
                  </a:cubicBezTo>
                  <a:cubicBezTo>
                    <a:pt x="4263258" y="496074"/>
                    <a:pt x="4251158" y="501087"/>
                    <a:pt x="4238541" y="501087"/>
                  </a:cubicBezTo>
                  <a:lnTo>
                    <a:pt x="47573" y="501087"/>
                  </a:lnTo>
                  <a:cubicBezTo>
                    <a:pt x="34956" y="501087"/>
                    <a:pt x="22855" y="496074"/>
                    <a:pt x="13934" y="487153"/>
                  </a:cubicBezTo>
                  <a:cubicBezTo>
                    <a:pt x="5012" y="478231"/>
                    <a:pt x="0" y="466131"/>
                    <a:pt x="0" y="453514"/>
                  </a:cubicBezTo>
                  <a:lnTo>
                    <a:pt x="0" y="47573"/>
                  </a:lnTo>
                  <a:cubicBezTo>
                    <a:pt x="0" y="34956"/>
                    <a:pt x="5012" y="22855"/>
                    <a:pt x="13934" y="13934"/>
                  </a:cubicBezTo>
                  <a:cubicBezTo>
                    <a:pt x="22855" y="5012"/>
                    <a:pt x="34956" y="0"/>
                    <a:pt x="47573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286114" cy="548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077486" y="4344414"/>
            <a:ext cx="1833367" cy="1833367"/>
          </a:xfrm>
          <a:custGeom>
            <a:avLst/>
            <a:gdLst/>
            <a:ahLst/>
            <a:cxnLst/>
            <a:rect l="l" t="t" r="r" b="b"/>
            <a:pathLst>
              <a:path w="1833367" h="1833367">
                <a:moveTo>
                  <a:pt x="0" y="0"/>
                </a:moveTo>
                <a:lnTo>
                  <a:pt x="1833368" y="0"/>
                </a:lnTo>
                <a:lnTo>
                  <a:pt x="1833368" y="1833367"/>
                </a:lnTo>
                <a:lnTo>
                  <a:pt x="0" y="183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398835" y="4344414"/>
            <a:ext cx="1833367" cy="1833367"/>
          </a:xfrm>
          <a:custGeom>
            <a:avLst/>
            <a:gdLst/>
            <a:ahLst/>
            <a:cxnLst/>
            <a:rect l="l" t="t" r="r" b="b"/>
            <a:pathLst>
              <a:path w="1833367" h="1833367">
                <a:moveTo>
                  <a:pt x="0" y="0"/>
                </a:moveTo>
                <a:lnTo>
                  <a:pt x="1833367" y="0"/>
                </a:lnTo>
                <a:lnTo>
                  <a:pt x="1833367" y="1833367"/>
                </a:lnTo>
                <a:lnTo>
                  <a:pt x="0" y="183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238161" y="4344414"/>
            <a:ext cx="1833367" cy="1833367"/>
          </a:xfrm>
          <a:custGeom>
            <a:avLst/>
            <a:gdLst/>
            <a:ahLst/>
            <a:cxnLst/>
            <a:rect l="l" t="t" r="r" b="b"/>
            <a:pathLst>
              <a:path w="1833367" h="1833367">
                <a:moveTo>
                  <a:pt x="0" y="0"/>
                </a:moveTo>
                <a:lnTo>
                  <a:pt x="1833367" y="0"/>
                </a:lnTo>
                <a:lnTo>
                  <a:pt x="1833367" y="1833367"/>
                </a:lnTo>
                <a:lnTo>
                  <a:pt x="0" y="183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4973054" y="-813230"/>
            <a:ext cx="6592069" cy="5665059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10771" y="0"/>
              <a:ext cx="791258" cy="698500"/>
            </a:xfrm>
            <a:custGeom>
              <a:avLst/>
              <a:gdLst/>
              <a:ahLst/>
              <a:cxnLst/>
              <a:rect l="l" t="t" r="r" b="b"/>
              <a:pathLst>
                <a:path w="791258" h="698500">
                  <a:moveTo>
                    <a:pt x="781948" y="383764"/>
                  </a:moveTo>
                  <a:lnTo>
                    <a:pt x="618910" y="663986"/>
                  </a:lnTo>
                  <a:cubicBezTo>
                    <a:pt x="606477" y="685354"/>
                    <a:pt x="583620" y="698500"/>
                    <a:pt x="558898" y="698500"/>
                  </a:cubicBezTo>
                  <a:lnTo>
                    <a:pt x="232360" y="698500"/>
                  </a:lnTo>
                  <a:cubicBezTo>
                    <a:pt x="207638" y="698500"/>
                    <a:pt x="184781" y="685354"/>
                    <a:pt x="172348" y="663986"/>
                  </a:cubicBezTo>
                  <a:lnTo>
                    <a:pt x="9310" y="383764"/>
                  </a:lnTo>
                  <a:cubicBezTo>
                    <a:pt x="-3103" y="362429"/>
                    <a:pt x="-3103" y="336071"/>
                    <a:pt x="9310" y="314736"/>
                  </a:cubicBezTo>
                  <a:lnTo>
                    <a:pt x="172348" y="34514"/>
                  </a:lnTo>
                  <a:cubicBezTo>
                    <a:pt x="184781" y="13146"/>
                    <a:pt x="207638" y="0"/>
                    <a:pt x="232360" y="0"/>
                  </a:cubicBezTo>
                  <a:lnTo>
                    <a:pt x="558898" y="0"/>
                  </a:lnTo>
                  <a:cubicBezTo>
                    <a:pt x="583620" y="0"/>
                    <a:pt x="606477" y="13146"/>
                    <a:pt x="618910" y="34514"/>
                  </a:cubicBezTo>
                  <a:lnTo>
                    <a:pt x="781948" y="314736"/>
                  </a:lnTo>
                  <a:cubicBezTo>
                    <a:pt x="794361" y="336071"/>
                    <a:pt x="794361" y="362429"/>
                    <a:pt x="781948" y="383764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591131" y="4344414"/>
            <a:ext cx="1448776" cy="144877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430456" y="4344414"/>
            <a:ext cx="1448776" cy="144877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-2508631" y="9314273"/>
            <a:ext cx="11524578" cy="6935563"/>
            <a:chOff x="0" y="0"/>
            <a:chExt cx="1160673" cy="698500"/>
          </a:xfrm>
        </p:grpSpPr>
        <p:sp>
          <p:nvSpPr>
            <p:cNvPr id="24" name="Freeform 24"/>
            <p:cNvSpPr/>
            <p:nvPr/>
          </p:nvSpPr>
          <p:spPr>
            <a:xfrm>
              <a:off x="4711" y="0"/>
              <a:ext cx="1151250" cy="698500"/>
            </a:xfrm>
            <a:custGeom>
              <a:avLst/>
              <a:gdLst/>
              <a:ahLst/>
              <a:cxnLst/>
              <a:rect l="l" t="t" r="r" b="b"/>
              <a:pathLst>
                <a:path w="1151250" h="698500">
                  <a:moveTo>
                    <a:pt x="1147178" y="364347"/>
                  </a:moveTo>
                  <a:lnTo>
                    <a:pt x="961545" y="683403"/>
                  </a:lnTo>
                  <a:cubicBezTo>
                    <a:pt x="956107" y="692750"/>
                    <a:pt x="946109" y="698500"/>
                    <a:pt x="935295" y="698500"/>
                  </a:cubicBezTo>
                  <a:lnTo>
                    <a:pt x="215955" y="698500"/>
                  </a:lnTo>
                  <a:cubicBezTo>
                    <a:pt x="205141" y="698500"/>
                    <a:pt x="195144" y="692750"/>
                    <a:pt x="189705" y="683403"/>
                  </a:cubicBezTo>
                  <a:lnTo>
                    <a:pt x="4073" y="364347"/>
                  </a:lnTo>
                  <a:cubicBezTo>
                    <a:pt x="-1357" y="355015"/>
                    <a:pt x="-1357" y="343485"/>
                    <a:pt x="4073" y="334153"/>
                  </a:cubicBezTo>
                  <a:lnTo>
                    <a:pt x="189705" y="15097"/>
                  </a:lnTo>
                  <a:cubicBezTo>
                    <a:pt x="195144" y="5750"/>
                    <a:pt x="205141" y="0"/>
                    <a:pt x="215955" y="0"/>
                  </a:cubicBezTo>
                  <a:lnTo>
                    <a:pt x="935295" y="0"/>
                  </a:lnTo>
                  <a:cubicBezTo>
                    <a:pt x="946109" y="0"/>
                    <a:pt x="956107" y="5750"/>
                    <a:pt x="961545" y="15097"/>
                  </a:cubicBezTo>
                  <a:lnTo>
                    <a:pt x="1147178" y="334153"/>
                  </a:lnTo>
                  <a:cubicBezTo>
                    <a:pt x="1152608" y="343485"/>
                    <a:pt x="1152608" y="355015"/>
                    <a:pt x="1147178" y="364347"/>
                  </a:cubicBezTo>
                  <a:close/>
                </a:path>
              </a:pathLst>
            </a:custGeom>
            <a:solidFill>
              <a:srgbClr val="243B55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932073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673200" y="7394343"/>
            <a:ext cx="3741886" cy="4354195"/>
            <a:chOff x="0" y="0"/>
            <a:chExt cx="6985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12950"/>
              <a:ext cx="698500" cy="786901"/>
            </a:xfrm>
            <a:custGeom>
              <a:avLst/>
              <a:gdLst/>
              <a:ahLst/>
              <a:cxnLst/>
              <a:rect l="l" t="t" r="r" b="b"/>
              <a:pathLst>
                <a:path w="698500" h="786901">
                  <a:moveTo>
                    <a:pt x="390745" y="11192"/>
                  </a:moveTo>
                  <a:lnTo>
                    <a:pt x="657005" y="166108"/>
                  </a:lnTo>
                  <a:cubicBezTo>
                    <a:pt x="682696" y="181055"/>
                    <a:pt x="698500" y="208535"/>
                    <a:pt x="698500" y="238257"/>
                  </a:cubicBezTo>
                  <a:lnTo>
                    <a:pt x="698500" y="548643"/>
                  </a:lnTo>
                  <a:cubicBezTo>
                    <a:pt x="698500" y="578365"/>
                    <a:pt x="682696" y="605845"/>
                    <a:pt x="657005" y="620792"/>
                  </a:cubicBezTo>
                  <a:lnTo>
                    <a:pt x="390745" y="775708"/>
                  </a:lnTo>
                  <a:cubicBezTo>
                    <a:pt x="365094" y="790631"/>
                    <a:pt x="333406" y="790631"/>
                    <a:pt x="307755" y="775708"/>
                  </a:cubicBezTo>
                  <a:lnTo>
                    <a:pt x="41495" y="620792"/>
                  </a:lnTo>
                  <a:cubicBezTo>
                    <a:pt x="15804" y="605845"/>
                    <a:pt x="0" y="578365"/>
                    <a:pt x="0" y="548643"/>
                  </a:cubicBezTo>
                  <a:lnTo>
                    <a:pt x="0" y="238257"/>
                  </a:lnTo>
                  <a:cubicBezTo>
                    <a:pt x="0" y="208535"/>
                    <a:pt x="15804" y="181055"/>
                    <a:pt x="41495" y="166108"/>
                  </a:cubicBezTo>
                  <a:lnTo>
                    <a:pt x="307755" y="11192"/>
                  </a:lnTo>
                  <a:cubicBezTo>
                    <a:pt x="333406" y="-3731"/>
                    <a:pt x="365094" y="-3731"/>
                    <a:pt x="390745" y="11192"/>
                  </a:cubicBezTo>
                  <a:close/>
                </a:path>
              </a:pathLst>
            </a:custGeom>
            <a:solidFill>
              <a:srgbClr val="243B55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-518112" y="9062706"/>
            <a:ext cx="4229921" cy="697823"/>
          </a:xfrm>
          <a:custGeom>
            <a:avLst/>
            <a:gdLst/>
            <a:ahLst/>
            <a:cxnLst/>
            <a:rect l="l" t="t" r="r" b="b"/>
            <a:pathLst>
              <a:path w="4229921" h="697823">
                <a:moveTo>
                  <a:pt x="0" y="0"/>
                </a:moveTo>
                <a:lnTo>
                  <a:pt x="4229921" y="0"/>
                </a:lnTo>
                <a:lnTo>
                  <a:pt x="4229921" y="697823"/>
                </a:lnTo>
                <a:lnTo>
                  <a:pt x="0" y="6978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376334" b="-107851"/>
            </a:stretch>
          </a:blipFill>
        </p:spPr>
      </p:sp>
      <p:grpSp>
        <p:nvGrpSpPr>
          <p:cNvPr id="30" name="Group 30"/>
          <p:cNvGrpSpPr/>
          <p:nvPr/>
        </p:nvGrpSpPr>
        <p:grpSpPr>
          <a:xfrm>
            <a:off x="12269782" y="4344414"/>
            <a:ext cx="1448776" cy="1448776"/>
            <a:chOff x="0" y="0"/>
            <a:chExt cx="812800" cy="812800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6673200" y="602528"/>
            <a:ext cx="3297214" cy="2833543"/>
            <a:chOff x="0" y="0"/>
            <a:chExt cx="812800" cy="698500"/>
          </a:xfrm>
        </p:grpSpPr>
        <p:sp>
          <p:nvSpPr>
            <p:cNvPr id="34" name="Freeform 34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936718" y="9948510"/>
            <a:ext cx="8328691" cy="2833543"/>
            <a:chOff x="0" y="0"/>
            <a:chExt cx="2053115" cy="698500"/>
          </a:xfrm>
        </p:grpSpPr>
        <p:sp>
          <p:nvSpPr>
            <p:cNvPr id="37" name="Freeform 37"/>
            <p:cNvSpPr/>
            <p:nvPr/>
          </p:nvSpPr>
          <p:spPr>
            <a:xfrm>
              <a:off x="2257" y="0"/>
              <a:ext cx="2048602" cy="698500"/>
            </a:xfrm>
            <a:custGeom>
              <a:avLst/>
              <a:gdLst/>
              <a:ahLst/>
              <a:cxnLst/>
              <a:rect l="l" t="t" r="r" b="b"/>
              <a:pathLst>
                <a:path w="2048602" h="698500">
                  <a:moveTo>
                    <a:pt x="2046651" y="356481"/>
                  </a:moveTo>
                  <a:lnTo>
                    <a:pt x="1851865" y="691269"/>
                  </a:lnTo>
                  <a:cubicBezTo>
                    <a:pt x="1849260" y="695746"/>
                    <a:pt x="1844472" y="698500"/>
                    <a:pt x="1839292" y="698500"/>
                  </a:cubicBezTo>
                  <a:lnTo>
                    <a:pt x="209309" y="698500"/>
                  </a:lnTo>
                  <a:cubicBezTo>
                    <a:pt x="204129" y="698500"/>
                    <a:pt x="199341" y="695746"/>
                    <a:pt x="196736" y="691269"/>
                  </a:cubicBezTo>
                  <a:lnTo>
                    <a:pt x="1950" y="356481"/>
                  </a:lnTo>
                  <a:cubicBezTo>
                    <a:pt x="-651" y="352011"/>
                    <a:pt x="-651" y="346489"/>
                    <a:pt x="1950" y="342019"/>
                  </a:cubicBezTo>
                  <a:lnTo>
                    <a:pt x="196736" y="7231"/>
                  </a:lnTo>
                  <a:cubicBezTo>
                    <a:pt x="199341" y="2754"/>
                    <a:pt x="204129" y="0"/>
                    <a:pt x="209309" y="0"/>
                  </a:cubicBezTo>
                  <a:lnTo>
                    <a:pt x="1839292" y="0"/>
                  </a:lnTo>
                  <a:cubicBezTo>
                    <a:pt x="1844472" y="0"/>
                    <a:pt x="1849260" y="2754"/>
                    <a:pt x="1851865" y="7231"/>
                  </a:cubicBezTo>
                  <a:lnTo>
                    <a:pt x="2046651" y="342019"/>
                  </a:lnTo>
                  <a:cubicBezTo>
                    <a:pt x="2049251" y="346489"/>
                    <a:pt x="2049251" y="352011"/>
                    <a:pt x="2046651" y="356481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114300" y="-47625"/>
              <a:ext cx="1824515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17607148" y="994410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5" y="0"/>
                </a:lnTo>
                <a:lnTo>
                  <a:pt x="1177505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-213076" y="485815"/>
            <a:ext cx="2058331" cy="542885"/>
          </a:xfrm>
          <a:custGeom>
            <a:avLst/>
            <a:gdLst/>
            <a:ahLst/>
            <a:cxnLst/>
            <a:rect l="l" t="t" r="r" b="b"/>
            <a:pathLst>
              <a:path w="2058331" h="542885">
                <a:moveTo>
                  <a:pt x="0" y="0"/>
                </a:moveTo>
                <a:lnTo>
                  <a:pt x="2058331" y="0"/>
                </a:lnTo>
                <a:lnTo>
                  <a:pt x="2058331" y="542885"/>
                </a:lnTo>
                <a:lnTo>
                  <a:pt x="0" y="54288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>
            <a:off x="2969557" y="4730668"/>
            <a:ext cx="516141" cy="568155"/>
          </a:xfrm>
          <a:custGeom>
            <a:avLst/>
            <a:gdLst/>
            <a:ahLst/>
            <a:cxnLst/>
            <a:rect l="l" t="t" r="r" b="b"/>
            <a:pathLst>
              <a:path w="516141" h="568155">
                <a:moveTo>
                  <a:pt x="0" y="0"/>
                </a:moveTo>
                <a:lnTo>
                  <a:pt x="516141" y="0"/>
                </a:lnTo>
                <a:lnTo>
                  <a:pt x="516141" y="568155"/>
                </a:lnTo>
                <a:lnTo>
                  <a:pt x="0" y="56815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t="-10154" b="-10154"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7760389" y="4730668"/>
            <a:ext cx="788910" cy="644277"/>
          </a:xfrm>
          <a:custGeom>
            <a:avLst/>
            <a:gdLst/>
            <a:ahLst/>
            <a:cxnLst/>
            <a:rect l="l" t="t" r="r" b="b"/>
            <a:pathLst>
              <a:path w="788910" h="644277">
                <a:moveTo>
                  <a:pt x="0" y="0"/>
                </a:moveTo>
                <a:lnTo>
                  <a:pt x="788911" y="0"/>
                </a:lnTo>
                <a:lnTo>
                  <a:pt x="788911" y="644276"/>
                </a:lnTo>
                <a:lnTo>
                  <a:pt x="0" y="64427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2684334" y="4625000"/>
            <a:ext cx="623939" cy="779490"/>
          </a:xfrm>
          <a:custGeom>
            <a:avLst/>
            <a:gdLst/>
            <a:ahLst/>
            <a:cxnLst/>
            <a:rect l="l" t="t" r="r" b="b"/>
            <a:pathLst>
              <a:path w="623939" h="779490">
                <a:moveTo>
                  <a:pt x="0" y="0"/>
                </a:moveTo>
                <a:lnTo>
                  <a:pt x="623939" y="0"/>
                </a:lnTo>
                <a:lnTo>
                  <a:pt x="623939" y="779490"/>
                </a:lnTo>
                <a:lnTo>
                  <a:pt x="0" y="779490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2465" r="-12465"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2018866" y="1231446"/>
            <a:ext cx="12689858" cy="1828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BENEFICIILE DIVERSITĂȚII ȘI INCLUZIUNII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028700" y="6965168"/>
            <a:ext cx="3962684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Interacțiunea dintre persoane cu experiențe și perspective diferite conduce la identificarea unor soluții inovatoare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5925859" y="6839769"/>
            <a:ext cx="5093693" cy="2120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Mediile educaționale și profesionale diverse contribuie la dezvoltarea competențelor transversale, precum comunicarea interculturală, empatia și capacitatea de lucru în echipă.</a:t>
            </a:r>
          </a:p>
          <a:p>
            <a:pPr algn="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336635" y="6399468"/>
            <a:ext cx="3957767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Creativitate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6175961" y="6399468"/>
            <a:ext cx="3957767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Competențe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1358548" y="7015981"/>
            <a:ext cx="6409484" cy="1768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Organizațiile care promovează egalitatea de șanse și diversitatea sunt mai performante, mai inovatoare și mai adaptabile la schimbările economice și tehnologice.</a:t>
            </a:r>
          </a:p>
          <a:p>
            <a:pPr algn="ctr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11019553" y="6400269"/>
            <a:ext cx="3953501" cy="90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6"/>
              </a:lnSpc>
            </a:pPr>
            <a:r>
              <a:rPr lang="en-US" sz="2997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Performanță</a:t>
            </a:r>
          </a:p>
          <a:p>
            <a:pPr algn="ctr">
              <a:lnSpc>
                <a:spcPts val="3596"/>
              </a:lnSpc>
            </a:pPr>
            <a:endParaRPr lang="en-US" sz="2997" b="1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5" name="Freeform 5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494873" y="353391"/>
            <a:ext cx="17478143" cy="9622375"/>
          </a:xfrm>
          <a:custGeom>
            <a:avLst/>
            <a:gdLst/>
            <a:ahLst/>
            <a:cxnLst/>
            <a:rect l="l" t="t" r="r" b="b"/>
            <a:pathLst>
              <a:path w="17478143" h="9622375">
                <a:moveTo>
                  <a:pt x="0" y="0"/>
                </a:moveTo>
                <a:lnTo>
                  <a:pt x="17478143" y="0"/>
                </a:lnTo>
                <a:lnTo>
                  <a:pt x="17478143" y="9622375"/>
                </a:lnTo>
                <a:lnTo>
                  <a:pt x="0" y="962237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11808" b="-9285"/>
            </a:stretch>
          </a:blipFill>
        </p:spPr>
      </p:sp>
      <p:sp>
        <p:nvSpPr>
          <p:cNvPr id="17" name="TextBox 17"/>
          <p:cNvSpPr txBox="1"/>
          <p:nvPr/>
        </p:nvSpPr>
        <p:spPr>
          <a:xfrm rot="-241763">
            <a:off x="4576612" y="2291245"/>
            <a:ext cx="9972282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FF8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 SPUN STATISTICILE?</a:t>
            </a:r>
          </a:p>
        </p:txBody>
      </p:sp>
      <p:sp>
        <p:nvSpPr>
          <p:cNvPr id="18" name="TextBox 18"/>
          <p:cNvSpPr txBox="1"/>
          <p:nvPr/>
        </p:nvSpPr>
        <p:spPr>
          <a:xfrm rot="454341">
            <a:off x="1511457" y="4333559"/>
            <a:ext cx="9708711" cy="924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35"/>
              </a:lnSpc>
            </a:pPr>
            <a:r>
              <a:rPr lang="en-US" sz="5382" b="1">
                <a:solidFill>
                  <a:srgbClr val="F4892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Egalitatea de Gen în România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703992" y="7116621"/>
            <a:ext cx="5931613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Gender Equality Index 2025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3736" y="3215930"/>
            <a:ext cx="5150786" cy="5150786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8175870" y="4371804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4815244" y="7977288"/>
            <a:ext cx="5210521" cy="4477792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4086099" y="8646380"/>
            <a:ext cx="2809969" cy="2414817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21" name="Freeform 21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24" name="Freeform 24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740401" y="1269335"/>
            <a:ext cx="16391805" cy="1204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125"/>
              </a:lnSpc>
              <a:spcBef>
                <a:spcPct val="0"/>
              </a:spcBef>
            </a:pPr>
            <a:r>
              <a:rPr lang="en-US" sz="4900" b="1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EGALITATEA D</a:t>
            </a:r>
            <a:r>
              <a:rPr lang="en-US" sz="4900" b="1" u="none" strike="noStrike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 GEN ÎN ROMÂNIA  </a:t>
            </a:r>
          </a:p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799" b="1" i="1" u="none" strike="noStrike" dirty="0">
                <a:solidFill>
                  <a:srgbClr val="243B55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GENDER EQUALITY INDEX 2025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8565373" y="5477973"/>
            <a:ext cx="1727512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</a:pPr>
            <a:r>
              <a:rPr lang="en-US" sz="3099" b="1" dirty="0">
                <a:solidFill>
                  <a:srgbClr val="2E58A6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57 / 100 </a:t>
            </a:r>
          </a:p>
        </p:txBody>
      </p:sp>
      <p:sp>
        <p:nvSpPr>
          <p:cNvPr id="31" name="TextBox 31"/>
          <p:cNvSpPr txBox="1"/>
          <p:nvPr/>
        </p:nvSpPr>
        <p:spPr>
          <a:xfrm rot="1233640">
            <a:off x="9695985" y="4273031"/>
            <a:ext cx="1597990" cy="390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8"/>
              </a:lnSpc>
            </a:pPr>
            <a:r>
              <a:rPr lang="en-US" sz="2565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23 </a:t>
            </a:r>
            <a:r>
              <a:rPr lang="en-US" sz="2565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în</a:t>
            </a:r>
            <a:r>
              <a:rPr lang="en-US" sz="2565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UE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773550" y="5438890"/>
            <a:ext cx="3086100" cy="722348"/>
            <a:chOff x="0" y="0"/>
            <a:chExt cx="812800" cy="19024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190248"/>
            </a:xfrm>
            <a:custGeom>
              <a:avLst/>
              <a:gdLst/>
              <a:ahLst/>
              <a:cxnLst/>
              <a:rect l="l" t="t" r="r" b="b"/>
              <a:pathLst>
                <a:path w="812800" h="190248">
                  <a:moveTo>
                    <a:pt x="0" y="0"/>
                  </a:moveTo>
                  <a:lnTo>
                    <a:pt x="812800" y="0"/>
                  </a:lnTo>
                  <a:lnTo>
                    <a:pt x="812800" y="190248"/>
                  </a:lnTo>
                  <a:lnTo>
                    <a:pt x="0" y="190248"/>
                  </a:ln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237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859650" y="5438890"/>
            <a:ext cx="3086100" cy="722348"/>
            <a:chOff x="0" y="0"/>
            <a:chExt cx="812800" cy="1902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190248"/>
            </a:xfrm>
            <a:custGeom>
              <a:avLst/>
              <a:gdLst/>
              <a:ahLst/>
              <a:cxnLst/>
              <a:rect l="l" t="t" r="r" b="b"/>
              <a:pathLst>
                <a:path w="812800" h="190248">
                  <a:moveTo>
                    <a:pt x="0" y="0"/>
                  </a:moveTo>
                  <a:lnTo>
                    <a:pt x="812800" y="0"/>
                  </a:lnTo>
                  <a:lnTo>
                    <a:pt x="812800" y="190248"/>
                  </a:lnTo>
                  <a:lnTo>
                    <a:pt x="0" y="190248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12800" cy="237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945750" y="5438890"/>
            <a:ext cx="3086100" cy="722348"/>
            <a:chOff x="0" y="0"/>
            <a:chExt cx="812800" cy="19024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190248"/>
            </a:xfrm>
            <a:custGeom>
              <a:avLst/>
              <a:gdLst/>
              <a:ahLst/>
              <a:cxnLst/>
              <a:rect l="l" t="t" r="r" b="b"/>
              <a:pathLst>
                <a:path w="812800" h="190248">
                  <a:moveTo>
                    <a:pt x="0" y="0"/>
                  </a:moveTo>
                  <a:lnTo>
                    <a:pt x="812800" y="0"/>
                  </a:lnTo>
                  <a:lnTo>
                    <a:pt x="812800" y="190248"/>
                  </a:lnTo>
                  <a:lnTo>
                    <a:pt x="0" y="190248"/>
                  </a:ln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237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031850" y="5438890"/>
            <a:ext cx="3086100" cy="722348"/>
            <a:chOff x="0" y="0"/>
            <a:chExt cx="812800" cy="1902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190248"/>
            </a:xfrm>
            <a:custGeom>
              <a:avLst/>
              <a:gdLst/>
              <a:ahLst/>
              <a:cxnLst/>
              <a:rect l="l" t="t" r="r" b="b"/>
              <a:pathLst>
                <a:path w="812800" h="190248">
                  <a:moveTo>
                    <a:pt x="0" y="0"/>
                  </a:moveTo>
                  <a:lnTo>
                    <a:pt x="812800" y="0"/>
                  </a:lnTo>
                  <a:lnTo>
                    <a:pt x="812800" y="190248"/>
                  </a:lnTo>
                  <a:lnTo>
                    <a:pt x="0" y="190248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812800" cy="237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949651" y="4827773"/>
            <a:ext cx="2569531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Locul 2 în UE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3266427" y="6527502"/>
            <a:ext cx="1505356" cy="1074734"/>
            <a:chOff x="0" y="0"/>
            <a:chExt cx="1138471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138471" cy="812800"/>
            </a:xfrm>
            <a:custGeom>
              <a:avLst/>
              <a:gdLst/>
              <a:ahLst/>
              <a:cxnLst/>
              <a:rect l="l" t="t" r="r" b="b"/>
              <a:pathLst>
                <a:path w="1138471" h="812800">
                  <a:moveTo>
                    <a:pt x="569236" y="0"/>
                  </a:moveTo>
                  <a:cubicBezTo>
                    <a:pt x="254855" y="0"/>
                    <a:pt x="0" y="181951"/>
                    <a:pt x="0" y="406400"/>
                  </a:cubicBezTo>
                  <a:cubicBezTo>
                    <a:pt x="0" y="630849"/>
                    <a:pt x="254855" y="812800"/>
                    <a:pt x="569236" y="812800"/>
                  </a:cubicBezTo>
                  <a:cubicBezTo>
                    <a:pt x="883616" y="812800"/>
                    <a:pt x="1138471" y="630849"/>
                    <a:pt x="1138471" y="406400"/>
                  </a:cubicBezTo>
                  <a:cubicBezTo>
                    <a:pt x="1138471" y="181951"/>
                    <a:pt x="883616" y="0"/>
                    <a:pt x="569236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06732" y="28575"/>
              <a:ext cx="925008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414094" y="3997515"/>
            <a:ext cx="1756425" cy="1074734"/>
            <a:chOff x="0" y="0"/>
            <a:chExt cx="132835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328350" cy="812800"/>
            </a:xfrm>
            <a:custGeom>
              <a:avLst/>
              <a:gdLst/>
              <a:ahLst/>
              <a:cxnLst/>
              <a:rect l="l" t="t" r="r" b="b"/>
              <a:pathLst>
                <a:path w="1328350" h="812800">
                  <a:moveTo>
                    <a:pt x="664175" y="0"/>
                  </a:moveTo>
                  <a:cubicBezTo>
                    <a:pt x="297361" y="0"/>
                    <a:pt x="0" y="181951"/>
                    <a:pt x="0" y="406400"/>
                  </a:cubicBezTo>
                  <a:cubicBezTo>
                    <a:pt x="0" y="630849"/>
                    <a:pt x="297361" y="812800"/>
                    <a:pt x="664175" y="812800"/>
                  </a:cubicBezTo>
                  <a:cubicBezTo>
                    <a:pt x="1030989" y="812800"/>
                    <a:pt x="1328350" y="630849"/>
                    <a:pt x="1328350" y="406400"/>
                  </a:cubicBezTo>
                  <a:cubicBezTo>
                    <a:pt x="1328350" y="181951"/>
                    <a:pt x="1030989" y="0"/>
                    <a:pt x="664175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24533" y="28575"/>
              <a:ext cx="1079284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2469448" y="3876364"/>
            <a:ext cx="1756425" cy="1074734"/>
            <a:chOff x="0" y="0"/>
            <a:chExt cx="132835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28350" cy="812800"/>
            </a:xfrm>
            <a:custGeom>
              <a:avLst/>
              <a:gdLst/>
              <a:ahLst/>
              <a:cxnLst/>
              <a:rect l="l" t="t" r="r" b="b"/>
              <a:pathLst>
                <a:path w="1328350" h="812800">
                  <a:moveTo>
                    <a:pt x="664175" y="0"/>
                  </a:moveTo>
                  <a:cubicBezTo>
                    <a:pt x="297361" y="0"/>
                    <a:pt x="0" y="181951"/>
                    <a:pt x="0" y="406400"/>
                  </a:cubicBezTo>
                  <a:cubicBezTo>
                    <a:pt x="0" y="630849"/>
                    <a:pt x="297361" y="812800"/>
                    <a:pt x="664175" y="812800"/>
                  </a:cubicBezTo>
                  <a:cubicBezTo>
                    <a:pt x="1030989" y="812800"/>
                    <a:pt x="1328350" y="630849"/>
                    <a:pt x="1328350" y="406400"/>
                  </a:cubicBezTo>
                  <a:cubicBezTo>
                    <a:pt x="1328350" y="181951"/>
                    <a:pt x="1030989" y="0"/>
                    <a:pt x="664175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24533" y="28575"/>
              <a:ext cx="1079284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AutoShape 25"/>
          <p:cNvSpPr/>
          <p:nvPr/>
        </p:nvSpPr>
        <p:spPr>
          <a:xfrm>
            <a:off x="4234416" y="6161238"/>
            <a:ext cx="0" cy="366264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6" name="AutoShape 26"/>
          <p:cNvSpPr/>
          <p:nvPr/>
        </p:nvSpPr>
        <p:spPr>
          <a:xfrm>
            <a:off x="10401966" y="6161238"/>
            <a:ext cx="0" cy="366264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7" name="AutoShape 27"/>
          <p:cNvSpPr/>
          <p:nvPr/>
        </p:nvSpPr>
        <p:spPr>
          <a:xfrm>
            <a:off x="7292307" y="5081128"/>
            <a:ext cx="0" cy="366264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8" name="AutoShape 28"/>
          <p:cNvSpPr/>
          <p:nvPr/>
        </p:nvSpPr>
        <p:spPr>
          <a:xfrm>
            <a:off x="13459856" y="5081128"/>
            <a:ext cx="0" cy="366264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9" name="Group 29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0" name="Freeform 30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34" name="Freeform 34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-1767061" y="8211836"/>
            <a:ext cx="5210521" cy="4477792"/>
            <a:chOff x="0" y="0"/>
            <a:chExt cx="812800" cy="698500"/>
          </a:xfrm>
        </p:grpSpPr>
        <p:sp>
          <p:nvSpPr>
            <p:cNvPr id="37" name="Freeform 37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8" name="TextBox 3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9" name="Group 39"/>
          <p:cNvGrpSpPr/>
          <p:nvPr/>
        </p:nvGrpSpPr>
        <p:grpSpPr>
          <a:xfrm>
            <a:off x="651229" y="9212828"/>
            <a:ext cx="3297214" cy="2833543"/>
            <a:chOff x="0" y="0"/>
            <a:chExt cx="812800" cy="698500"/>
          </a:xfrm>
        </p:grpSpPr>
        <p:sp>
          <p:nvSpPr>
            <p:cNvPr id="40" name="Freeform 40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41" name="TextBox 4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2" name="Freeform 42"/>
          <p:cNvSpPr/>
          <p:nvPr/>
        </p:nvSpPr>
        <p:spPr>
          <a:xfrm>
            <a:off x="15998053" y="8614508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43" name="Group 43"/>
          <p:cNvGrpSpPr/>
          <p:nvPr/>
        </p:nvGrpSpPr>
        <p:grpSpPr>
          <a:xfrm>
            <a:off x="14043734" y="9851941"/>
            <a:ext cx="4377976" cy="537986"/>
            <a:chOff x="0" y="0"/>
            <a:chExt cx="1153047" cy="141692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153047" cy="141692"/>
            </a:xfrm>
            <a:custGeom>
              <a:avLst/>
              <a:gdLst/>
              <a:ahLst/>
              <a:cxnLst/>
              <a:rect l="l" t="t" r="r" b="b"/>
              <a:pathLst>
                <a:path w="1153047" h="141692">
                  <a:moveTo>
                    <a:pt x="70846" y="0"/>
                  </a:moveTo>
                  <a:lnTo>
                    <a:pt x="1082201" y="0"/>
                  </a:lnTo>
                  <a:cubicBezTo>
                    <a:pt x="1100991" y="0"/>
                    <a:pt x="1119011" y="7464"/>
                    <a:pt x="1132297" y="20750"/>
                  </a:cubicBezTo>
                  <a:cubicBezTo>
                    <a:pt x="1145583" y="34036"/>
                    <a:pt x="1153047" y="52056"/>
                    <a:pt x="1153047" y="70846"/>
                  </a:cubicBezTo>
                  <a:lnTo>
                    <a:pt x="1153047" y="70846"/>
                  </a:lnTo>
                  <a:cubicBezTo>
                    <a:pt x="1153047" y="89635"/>
                    <a:pt x="1145583" y="107655"/>
                    <a:pt x="1132297" y="120942"/>
                  </a:cubicBezTo>
                  <a:cubicBezTo>
                    <a:pt x="1119011" y="134228"/>
                    <a:pt x="1100991" y="141692"/>
                    <a:pt x="1082201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-47625"/>
              <a:ext cx="1153047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6" name="Group 46"/>
          <p:cNvGrpSpPr/>
          <p:nvPr/>
        </p:nvGrpSpPr>
        <p:grpSpPr>
          <a:xfrm rot="5400000">
            <a:off x="1093820" y="4628428"/>
            <a:ext cx="735918" cy="2356843"/>
            <a:chOff x="0" y="0"/>
            <a:chExt cx="736600" cy="2359028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736600" cy="2359028"/>
            </a:xfrm>
            <a:custGeom>
              <a:avLst/>
              <a:gdLst/>
              <a:ahLst/>
              <a:cxnLst/>
              <a:rect l="l" t="t" r="r" b="b"/>
              <a:pathLst>
                <a:path w="736600" h="2359028">
                  <a:moveTo>
                    <a:pt x="736600" y="0"/>
                  </a:moveTo>
                  <a:lnTo>
                    <a:pt x="736600" y="2359028"/>
                  </a:lnTo>
                  <a:lnTo>
                    <a:pt x="368300" y="2232028"/>
                  </a:lnTo>
                  <a:lnTo>
                    <a:pt x="0" y="2359028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16578D"/>
            </a:solidFill>
            <a:ln cap="sq">
              <a:noFill/>
              <a:prstDash val="solid"/>
              <a:miter/>
            </a:ln>
          </p:spPr>
        </p:sp>
        <p:sp>
          <p:nvSpPr>
            <p:cNvPr id="48" name="TextBox 48"/>
            <p:cNvSpPr txBox="1"/>
            <p:nvPr/>
          </p:nvSpPr>
          <p:spPr>
            <a:xfrm>
              <a:off x="0" y="-47625"/>
              <a:ext cx="736600" cy="22796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9" name="Freeform 49"/>
          <p:cNvSpPr/>
          <p:nvPr/>
        </p:nvSpPr>
        <p:spPr>
          <a:xfrm>
            <a:off x="-894147" y="8813948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5" y="0"/>
                </a:lnTo>
                <a:lnTo>
                  <a:pt x="1177505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9731472" y="6463432"/>
            <a:ext cx="1505356" cy="1074734"/>
            <a:chOff x="0" y="0"/>
            <a:chExt cx="1138471" cy="812800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138471" cy="812800"/>
            </a:xfrm>
            <a:custGeom>
              <a:avLst/>
              <a:gdLst/>
              <a:ahLst/>
              <a:cxnLst/>
              <a:rect l="l" t="t" r="r" b="b"/>
              <a:pathLst>
                <a:path w="1138471" h="812800">
                  <a:moveTo>
                    <a:pt x="569236" y="0"/>
                  </a:moveTo>
                  <a:cubicBezTo>
                    <a:pt x="254855" y="0"/>
                    <a:pt x="0" y="181951"/>
                    <a:pt x="0" y="406400"/>
                  </a:cubicBezTo>
                  <a:cubicBezTo>
                    <a:pt x="0" y="630849"/>
                    <a:pt x="254855" y="812800"/>
                    <a:pt x="569236" y="812800"/>
                  </a:cubicBezTo>
                  <a:cubicBezTo>
                    <a:pt x="883616" y="812800"/>
                    <a:pt x="1138471" y="630849"/>
                    <a:pt x="1138471" y="406400"/>
                  </a:cubicBezTo>
                  <a:cubicBezTo>
                    <a:pt x="1138471" y="181951"/>
                    <a:pt x="883616" y="0"/>
                    <a:pt x="569236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106732" y="28575"/>
              <a:ext cx="925008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3" name="Group 53"/>
          <p:cNvGrpSpPr/>
          <p:nvPr/>
        </p:nvGrpSpPr>
        <p:grpSpPr>
          <a:xfrm>
            <a:off x="1134844" y="3861805"/>
            <a:ext cx="1505356" cy="1074734"/>
            <a:chOff x="0" y="0"/>
            <a:chExt cx="1138471" cy="812800"/>
          </a:xfrm>
        </p:grpSpPr>
        <p:sp>
          <p:nvSpPr>
            <p:cNvPr id="54" name="Freeform 54"/>
            <p:cNvSpPr/>
            <p:nvPr/>
          </p:nvSpPr>
          <p:spPr>
            <a:xfrm>
              <a:off x="0" y="0"/>
              <a:ext cx="1138471" cy="812800"/>
            </a:xfrm>
            <a:custGeom>
              <a:avLst/>
              <a:gdLst/>
              <a:ahLst/>
              <a:cxnLst/>
              <a:rect l="l" t="t" r="r" b="b"/>
              <a:pathLst>
                <a:path w="1138471" h="812800">
                  <a:moveTo>
                    <a:pt x="569236" y="0"/>
                  </a:moveTo>
                  <a:cubicBezTo>
                    <a:pt x="254855" y="0"/>
                    <a:pt x="0" y="181951"/>
                    <a:pt x="0" y="406400"/>
                  </a:cubicBezTo>
                  <a:cubicBezTo>
                    <a:pt x="0" y="630849"/>
                    <a:pt x="254855" y="812800"/>
                    <a:pt x="569236" y="812800"/>
                  </a:cubicBezTo>
                  <a:cubicBezTo>
                    <a:pt x="883616" y="812800"/>
                    <a:pt x="1138471" y="630849"/>
                    <a:pt x="1138471" y="406400"/>
                  </a:cubicBezTo>
                  <a:cubicBezTo>
                    <a:pt x="1138471" y="181951"/>
                    <a:pt x="883616" y="0"/>
                    <a:pt x="569236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55" name="TextBox 55"/>
            <p:cNvSpPr txBox="1"/>
            <p:nvPr/>
          </p:nvSpPr>
          <p:spPr>
            <a:xfrm>
              <a:off x="106732" y="28575"/>
              <a:ext cx="925008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6" name="AutoShape 56"/>
          <p:cNvSpPr/>
          <p:nvPr/>
        </p:nvSpPr>
        <p:spPr>
          <a:xfrm flipH="1">
            <a:off x="1976869" y="4936539"/>
            <a:ext cx="8723" cy="346549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TextBox 57"/>
          <p:cNvSpPr txBox="1"/>
          <p:nvPr/>
        </p:nvSpPr>
        <p:spPr>
          <a:xfrm>
            <a:off x="3025168" y="5573486"/>
            <a:ext cx="2582865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Cunoaștere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6754940" y="5604801"/>
            <a:ext cx="1295521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Muncă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9841040" y="5604801"/>
            <a:ext cx="1295521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Bani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12488104" y="5529427"/>
            <a:ext cx="21908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Sănătate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12109384" y="3163750"/>
            <a:ext cx="2569531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r>
              <a:rPr lang="en-US" sz="24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Locul 27 UE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1483421" y="1000125"/>
            <a:ext cx="13050852" cy="3847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6000" b="1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ANALIZA EGALITĂȚII DE GEN ROMÂNIA 2025</a:t>
            </a:r>
          </a:p>
          <a:p>
            <a:pPr algn="ctr">
              <a:lnSpc>
                <a:spcPts val="7500"/>
              </a:lnSpc>
            </a:pPr>
            <a:endParaRPr lang="en-US" sz="6000" b="1" dirty="0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algn="ctr">
              <a:lnSpc>
                <a:spcPts val="7500"/>
              </a:lnSpc>
            </a:pPr>
            <a:endParaRPr lang="en-US" sz="6000" b="1" dirty="0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63" name="TextBox 63"/>
          <p:cNvSpPr txBox="1"/>
          <p:nvPr/>
        </p:nvSpPr>
        <p:spPr>
          <a:xfrm>
            <a:off x="3481738" y="6784317"/>
            <a:ext cx="1074734" cy="5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64.1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12810294" y="4118620"/>
            <a:ext cx="1074734" cy="5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60.9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6754940" y="4254329"/>
            <a:ext cx="1074734" cy="5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72.3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9951433" y="6720247"/>
            <a:ext cx="1074734" cy="5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79.8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1350155" y="4118620"/>
            <a:ext cx="1074734" cy="5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26.6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170347" y="5529427"/>
            <a:ext cx="2582865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Putere</a:t>
            </a:r>
          </a:p>
        </p:txBody>
      </p:sp>
      <p:grpSp>
        <p:nvGrpSpPr>
          <p:cNvPr id="69" name="Group 69"/>
          <p:cNvGrpSpPr/>
          <p:nvPr/>
        </p:nvGrpSpPr>
        <p:grpSpPr>
          <a:xfrm rot="1289058">
            <a:off x="14814111" y="1098255"/>
            <a:ext cx="2597940" cy="1806194"/>
            <a:chOff x="0" y="0"/>
            <a:chExt cx="1169091" cy="812800"/>
          </a:xfrm>
        </p:grpSpPr>
        <p:sp>
          <p:nvSpPr>
            <p:cNvPr id="70" name="Freeform 70"/>
            <p:cNvSpPr/>
            <p:nvPr/>
          </p:nvSpPr>
          <p:spPr>
            <a:xfrm>
              <a:off x="0" y="0"/>
              <a:ext cx="1169091" cy="812800"/>
            </a:xfrm>
            <a:custGeom>
              <a:avLst/>
              <a:gdLst/>
              <a:ahLst/>
              <a:cxnLst/>
              <a:rect l="l" t="t" r="r" b="b"/>
              <a:pathLst>
                <a:path w="1169091" h="812800">
                  <a:moveTo>
                    <a:pt x="584546" y="0"/>
                  </a:moveTo>
                  <a:cubicBezTo>
                    <a:pt x="261710" y="0"/>
                    <a:pt x="0" y="181951"/>
                    <a:pt x="0" y="406400"/>
                  </a:cubicBezTo>
                  <a:cubicBezTo>
                    <a:pt x="0" y="630849"/>
                    <a:pt x="261710" y="812800"/>
                    <a:pt x="584546" y="812800"/>
                  </a:cubicBezTo>
                  <a:cubicBezTo>
                    <a:pt x="907381" y="812800"/>
                    <a:pt x="1169091" y="630849"/>
                    <a:pt x="1169091" y="406400"/>
                  </a:cubicBezTo>
                  <a:cubicBezTo>
                    <a:pt x="1169091" y="181951"/>
                    <a:pt x="907381" y="0"/>
                    <a:pt x="584546" y="0"/>
                  </a:cubicBezTo>
                  <a:close/>
                </a:path>
              </a:pathLst>
            </a:custGeom>
            <a:solidFill>
              <a:srgbClr val="FF8000"/>
            </a:solidFill>
          </p:spPr>
        </p:sp>
        <p:sp>
          <p:nvSpPr>
            <p:cNvPr id="71" name="TextBox 71"/>
            <p:cNvSpPr txBox="1"/>
            <p:nvPr/>
          </p:nvSpPr>
          <p:spPr>
            <a:xfrm>
              <a:off x="109602" y="28575"/>
              <a:ext cx="949887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2" name="TextBox 72"/>
          <p:cNvSpPr txBox="1"/>
          <p:nvPr/>
        </p:nvSpPr>
        <p:spPr>
          <a:xfrm rot="1636210">
            <a:off x="15411912" y="1511402"/>
            <a:ext cx="1614474" cy="1163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  <a:spcBef>
                <a:spcPct val="0"/>
              </a:spcBef>
            </a:pPr>
            <a:r>
              <a:rPr lang="en-US" sz="2199" b="1" dirty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Gender </a:t>
            </a:r>
            <a:r>
              <a:rPr lang="en-US" sz="2199" b="1" dirty="0" err="1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Egality</a:t>
            </a:r>
            <a:r>
              <a:rPr lang="en-US" sz="2199" b="1" dirty="0">
                <a:solidFill>
                  <a:srgbClr val="FFFFFF"/>
                </a:solidFill>
                <a:latin typeface="Barlow Bold"/>
                <a:ea typeface="Barlow Bold"/>
                <a:cs typeface="Barlow Bold"/>
                <a:sym typeface="Barlow Bold"/>
              </a:rPr>
              <a:t> Index 2025</a:t>
            </a:r>
          </a:p>
        </p:txBody>
      </p:sp>
      <p:grpSp>
        <p:nvGrpSpPr>
          <p:cNvPr id="73" name="Group 73"/>
          <p:cNvGrpSpPr/>
          <p:nvPr/>
        </p:nvGrpSpPr>
        <p:grpSpPr>
          <a:xfrm>
            <a:off x="15110138" y="5438782"/>
            <a:ext cx="3086100" cy="722348"/>
            <a:chOff x="0" y="0"/>
            <a:chExt cx="812800" cy="190248"/>
          </a:xfrm>
        </p:grpSpPr>
        <p:sp>
          <p:nvSpPr>
            <p:cNvPr id="74" name="Freeform 74"/>
            <p:cNvSpPr/>
            <p:nvPr/>
          </p:nvSpPr>
          <p:spPr>
            <a:xfrm>
              <a:off x="0" y="0"/>
              <a:ext cx="812800" cy="190248"/>
            </a:xfrm>
            <a:custGeom>
              <a:avLst/>
              <a:gdLst/>
              <a:ahLst/>
              <a:cxnLst/>
              <a:rect l="l" t="t" r="r" b="b"/>
              <a:pathLst>
                <a:path w="812800" h="190248">
                  <a:moveTo>
                    <a:pt x="0" y="0"/>
                  </a:moveTo>
                  <a:lnTo>
                    <a:pt x="812800" y="0"/>
                  </a:lnTo>
                  <a:lnTo>
                    <a:pt x="812800" y="190248"/>
                  </a:lnTo>
                  <a:lnTo>
                    <a:pt x="0" y="190248"/>
                  </a:ln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75" name="TextBox 75"/>
            <p:cNvSpPr txBox="1"/>
            <p:nvPr/>
          </p:nvSpPr>
          <p:spPr>
            <a:xfrm>
              <a:off x="0" y="-47625"/>
              <a:ext cx="812800" cy="23787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6" name="TextBox 76"/>
          <p:cNvSpPr txBox="1"/>
          <p:nvPr/>
        </p:nvSpPr>
        <p:spPr>
          <a:xfrm>
            <a:off x="15251300" y="5529427"/>
            <a:ext cx="2190810" cy="457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99"/>
              </a:lnSpc>
            </a:pPr>
            <a:r>
              <a:rPr lang="en-US" sz="2999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Timp</a:t>
            </a:r>
          </a:p>
        </p:txBody>
      </p:sp>
      <p:sp>
        <p:nvSpPr>
          <p:cNvPr id="77" name="AutoShape 77"/>
          <p:cNvSpPr/>
          <p:nvPr/>
        </p:nvSpPr>
        <p:spPr>
          <a:xfrm>
            <a:off x="17036426" y="6161130"/>
            <a:ext cx="23521" cy="616267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78" name="Group 78"/>
          <p:cNvGrpSpPr/>
          <p:nvPr/>
        </p:nvGrpSpPr>
        <p:grpSpPr>
          <a:xfrm>
            <a:off x="16346705" y="6527502"/>
            <a:ext cx="1505356" cy="1074734"/>
            <a:chOff x="0" y="0"/>
            <a:chExt cx="1138471" cy="812800"/>
          </a:xfrm>
        </p:grpSpPr>
        <p:sp>
          <p:nvSpPr>
            <p:cNvPr id="79" name="Freeform 79"/>
            <p:cNvSpPr/>
            <p:nvPr/>
          </p:nvSpPr>
          <p:spPr>
            <a:xfrm>
              <a:off x="0" y="0"/>
              <a:ext cx="1138471" cy="812800"/>
            </a:xfrm>
            <a:custGeom>
              <a:avLst/>
              <a:gdLst/>
              <a:ahLst/>
              <a:cxnLst/>
              <a:rect l="l" t="t" r="r" b="b"/>
              <a:pathLst>
                <a:path w="1138471" h="812800">
                  <a:moveTo>
                    <a:pt x="569236" y="0"/>
                  </a:moveTo>
                  <a:cubicBezTo>
                    <a:pt x="254855" y="0"/>
                    <a:pt x="0" y="181951"/>
                    <a:pt x="0" y="406400"/>
                  </a:cubicBezTo>
                  <a:cubicBezTo>
                    <a:pt x="0" y="630849"/>
                    <a:pt x="254855" y="812800"/>
                    <a:pt x="569236" y="812800"/>
                  </a:cubicBezTo>
                  <a:cubicBezTo>
                    <a:pt x="883616" y="812800"/>
                    <a:pt x="1138471" y="630849"/>
                    <a:pt x="1138471" y="406400"/>
                  </a:cubicBezTo>
                  <a:cubicBezTo>
                    <a:pt x="1138471" y="181951"/>
                    <a:pt x="883616" y="0"/>
                    <a:pt x="569236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80" name="TextBox 80"/>
            <p:cNvSpPr txBox="1"/>
            <p:nvPr/>
          </p:nvSpPr>
          <p:spPr>
            <a:xfrm>
              <a:off x="106732" y="28575"/>
              <a:ext cx="925008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1" name="TextBox 81"/>
          <p:cNvSpPr txBox="1"/>
          <p:nvPr/>
        </p:nvSpPr>
        <p:spPr>
          <a:xfrm>
            <a:off x="16522581" y="6720247"/>
            <a:ext cx="1074734" cy="5039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US" sz="2957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61.5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7444984" y="7652466"/>
            <a:ext cx="6598750" cy="8535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7"/>
              </a:lnSpc>
            </a:pPr>
            <a:r>
              <a:rPr lang="en-US" sz="2469" b="1">
                <a:solidFill>
                  <a:srgbClr val="000000"/>
                </a:solidFill>
                <a:latin typeface="Barlow Bold"/>
                <a:ea typeface="Barlow Bold"/>
                <a:cs typeface="Barlow Bold"/>
                <a:sym typeface="Barlow Bold"/>
              </a:rPr>
              <a:t>Femeile câștigă în medie 77% din salariul anual al unui bărbat.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29627" y="2780216"/>
            <a:ext cx="190500" cy="190500"/>
            <a:chOff x="0" y="0"/>
            <a:chExt cx="610378" cy="6103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10378" cy="610378"/>
            </a:xfrm>
            <a:custGeom>
              <a:avLst/>
              <a:gdLst/>
              <a:ahLst/>
              <a:cxnLst/>
              <a:rect l="l" t="t" r="r" b="b"/>
              <a:pathLst>
                <a:path w="610378" h="610378">
                  <a:moveTo>
                    <a:pt x="305189" y="0"/>
                  </a:moveTo>
                  <a:cubicBezTo>
                    <a:pt x="136638" y="0"/>
                    <a:pt x="0" y="136638"/>
                    <a:pt x="0" y="305189"/>
                  </a:cubicBezTo>
                  <a:cubicBezTo>
                    <a:pt x="0" y="473740"/>
                    <a:pt x="136638" y="610378"/>
                    <a:pt x="305189" y="610378"/>
                  </a:cubicBezTo>
                  <a:cubicBezTo>
                    <a:pt x="473740" y="610378"/>
                    <a:pt x="610378" y="473740"/>
                    <a:pt x="610378" y="305189"/>
                  </a:cubicBezTo>
                  <a:cubicBezTo>
                    <a:pt x="610378" y="136638"/>
                    <a:pt x="473740" y="0"/>
                    <a:pt x="305189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57223" y="9598"/>
              <a:ext cx="495932" cy="54355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7" name="Freeform 17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924584" y="683100"/>
            <a:ext cx="13595672" cy="8182748"/>
          </a:xfrm>
          <a:custGeom>
            <a:avLst/>
            <a:gdLst/>
            <a:ahLst/>
            <a:cxnLst/>
            <a:rect l="l" t="t" r="r" b="b"/>
            <a:pathLst>
              <a:path w="13595672" h="8182748">
                <a:moveTo>
                  <a:pt x="0" y="0"/>
                </a:moveTo>
                <a:lnTo>
                  <a:pt x="13595672" y="0"/>
                </a:lnTo>
                <a:lnTo>
                  <a:pt x="13595672" y="8182748"/>
                </a:lnTo>
                <a:lnTo>
                  <a:pt x="0" y="81827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3076" y="-5263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217462" y="311604"/>
            <a:ext cx="3389686" cy="3415392"/>
            <a:chOff x="0" y="0"/>
            <a:chExt cx="696717" cy="702000"/>
          </a:xfrm>
        </p:grpSpPr>
        <p:sp>
          <p:nvSpPr>
            <p:cNvPr id="4" name="Freeform 4"/>
            <p:cNvSpPr/>
            <p:nvPr/>
          </p:nvSpPr>
          <p:spPr>
            <a:xfrm>
              <a:off x="9201" y="0"/>
              <a:ext cx="678314" cy="702000"/>
            </a:xfrm>
            <a:custGeom>
              <a:avLst/>
              <a:gdLst/>
              <a:ahLst/>
              <a:cxnLst/>
              <a:rect l="l" t="t" r="r" b="b"/>
              <a:pathLst>
                <a:path w="678314" h="702000">
                  <a:moveTo>
                    <a:pt x="670351" y="380650"/>
                  </a:moveTo>
                  <a:lnTo>
                    <a:pt x="501480" y="672351"/>
                  </a:lnTo>
                  <a:cubicBezTo>
                    <a:pt x="490857" y="690701"/>
                    <a:pt x="471260" y="702000"/>
                    <a:pt x="450056" y="702000"/>
                  </a:cubicBezTo>
                  <a:lnTo>
                    <a:pt x="228258" y="702000"/>
                  </a:lnTo>
                  <a:cubicBezTo>
                    <a:pt x="207055" y="702000"/>
                    <a:pt x="187458" y="690701"/>
                    <a:pt x="176834" y="672351"/>
                  </a:cubicBezTo>
                  <a:lnTo>
                    <a:pt x="7964" y="380650"/>
                  </a:lnTo>
                  <a:cubicBezTo>
                    <a:pt x="-2654" y="362309"/>
                    <a:pt x="-2654" y="339691"/>
                    <a:pt x="7964" y="321351"/>
                  </a:cubicBezTo>
                  <a:lnTo>
                    <a:pt x="176834" y="29649"/>
                  </a:lnTo>
                  <a:cubicBezTo>
                    <a:pt x="187458" y="11299"/>
                    <a:pt x="207055" y="0"/>
                    <a:pt x="228258" y="0"/>
                  </a:cubicBezTo>
                  <a:lnTo>
                    <a:pt x="450056" y="0"/>
                  </a:lnTo>
                  <a:cubicBezTo>
                    <a:pt x="471260" y="0"/>
                    <a:pt x="490857" y="11299"/>
                    <a:pt x="501480" y="29649"/>
                  </a:cubicBezTo>
                  <a:lnTo>
                    <a:pt x="670351" y="321351"/>
                  </a:lnTo>
                  <a:cubicBezTo>
                    <a:pt x="680969" y="339691"/>
                    <a:pt x="680969" y="362309"/>
                    <a:pt x="670351" y="380650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468117" cy="749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11648768" y="9648593"/>
            <a:ext cx="3421181" cy="3032021"/>
          </a:xfrm>
          <a:custGeom>
            <a:avLst/>
            <a:gdLst/>
            <a:ahLst/>
            <a:cxnLst/>
            <a:rect l="l" t="t" r="r" b="b"/>
            <a:pathLst>
              <a:path w="3421181" h="3032021">
                <a:moveTo>
                  <a:pt x="0" y="3032022"/>
                </a:moveTo>
                <a:lnTo>
                  <a:pt x="3421181" y="3032022"/>
                </a:lnTo>
                <a:lnTo>
                  <a:pt x="3421181" y="0"/>
                </a:lnTo>
                <a:lnTo>
                  <a:pt x="0" y="0"/>
                </a:lnTo>
                <a:lnTo>
                  <a:pt x="0" y="3032022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422485" y="4127440"/>
            <a:ext cx="16273838" cy="1902563"/>
            <a:chOff x="0" y="0"/>
            <a:chExt cx="4286114" cy="5010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86114" cy="501087"/>
            </a:xfrm>
            <a:custGeom>
              <a:avLst/>
              <a:gdLst/>
              <a:ahLst/>
              <a:cxnLst/>
              <a:rect l="l" t="t" r="r" b="b"/>
              <a:pathLst>
                <a:path w="4286114" h="501087">
                  <a:moveTo>
                    <a:pt x="47573" y="0"/>
                  </a:moveTo>
                  <a:lnTo>
                    <a:pt x="4238541" y="0"/>
                  </a:lnTo>
                  <a:cubicBezTo>
                    <a:pt x="4251158" y="0"/>
                    <a:pt x="4263258" y="5012"/>
                    <a:pt x="4272180" y="13934"/>
                  </a:cubicBezTo>
                  <a:cubicBezTo>
                    <a:pt x="4281101" y="22855"/>
                    <a:pt x="4286114" y="34956"/>
                    <a:pt x="4286114" y="47573"/>
                  </a:cubicBezTo>
                  <a:lnTo>
                    <a:pt x="4286114" y="453514"/>
                  </a:lnTo>
                  <a:cubicBezTo>
                    <a:pt x="4286114" y="466131"/>
                    <a:pt x="4281101" y="478231"/>
                    <a:pt x="4272180" y="487153"/>
                  </a:cubicBezTo>
                  <a:cubicBezTo>
                    <a:pt x="4263258" y="496074"/>
                    <a:pt x="4251158" y="501087"/>
                    <a:pt x="4238541" y="501087"/>
                  </a:cubicBezTo>
                  <a:lnTo>
                    <a:pt x="47573" y="501087"/>
                  </a:lnTo>
                  <a:cubicBezTo>
                    <a:pt x="34956" y="501087"/>
                    <a:pt x="22855" y="496074"/>
                    <a:pt x="13934" y="487153"/>
                  </a:cubicBezTo>
                  <a:cubicBezTo>
                    <a:pt x="5012" y="478231"/>
                    <a:pt x="0" y="466131"/>
                    <a:pt x="0" y="453514"/>
                  </a:cubicBezTo>
                  <a:lnTo>
                    <a:pt x="0" y="47573"/>
                  </a:lnTo>
                  <a:cubicBezTo>
                    <a:pt x="0" y="34956"/>
                    <a:pt x="5012" y="22855"/>
                    <a:pt x="13934" y="13934"/>
                  </a:cubicBezTo>
                  <a:cubicBezTo>
                    <a:pt x="22855" y="5012"/>
                    <a:pt x="34956" y="0"/>
                    <a:pt x="47573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286114" cy="548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12077486" y="4344414"/>
            <a:ext cx="1833367" cy="1833367"/>
          </a:xfrm>
          <a:custGeom>
            <a:avLst/>
            <a:gdLst/>
            <a:ahLst/>
            <a:cxnLst/>
            <a:rect l="l" t="t" r="r" b="b"/>
            <a:pathLst>
              <a:path w="1833367" h="1833367">
                <a:moveTo>
                  <a:pt x="0" y="0"/>
                </a:moveTo>
                <a:lnTo>
                  <a:pt x="1833368" y="0"/>
                </a:lnTo>
                <a:lnTo>
                  <a:pt x="1833368" y="1833367"/>
                </a:lnTo>
                <a:lnTo>
                  <a:pt x="0" y="183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398835" y="4344414"/>
            <a:ext cx="1833367" cy="1833367"/>
          </a:xfrm>
          <a:custGeom>
            <a:avLst/>
            <a:gdLst/>
            <a:ahLst/>
            <a:cxnLst/>
            <a:rect l="l" t="t" r="r" b="b"/>
            <a:pathLst>
              <a:path w="1833367" h="1833367">
                <a:moveTo>
                  <a:pt x="0" y="0"/>
                </a:moveTo>
                <a:lnTo>
                  <a:pt x="1833367" y="0"/>
                </a:lnTo>
                <a:lnTo>
                  <a:pt x="1833367" y="1833367"/>
                </a:lnTo>
                <a:lnTo>
                  <a:pt x="0" y="183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238161" y="4344414"/>
            <a:ext cx="1833367" cy="1833367"/>
          </a:xfrm>
          <a:custGeom>
            <a:avLst/>
            <a:gdLst/>
            <a:ahLst/>
            <a:cxnLst/>
            <a:rect l="l" t="t" r="r" b="b"/>
            <a:pathLst>
              <a:path w="1833367" h="1833367">
                <a:moveTo>
                  <a:pt x="0" y="0"/>
                </a:moveTo>
                <a:lnTo>
                  <a:pt x="1833367" y="0"/>
                </a:lnTo>
                <a:lnTo>
                  <a:pt x="1833367" y="1833367"/>
                </a:lnTo>
                <a:lnTo>
                  <a:pt x="0" y="183336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40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4973054" y="-813230"/>
            <a:ext cx="6592069" cy="5665059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10771" y="0"/>
              <a:ext cx="791258" cy="698500"/>
            </a:xfrm>
            <a:custGeom>
              <a:avLst/>
              <a:gdLst/>
              <a:ahLst/>
              <a:cxnLst/>
              <a:rect l="l" t="t" r="r" b="b"/>
              <a:pathLst>
                <a:path w="791258" h="698500">
                  <a:moveTo>
                    <a:pt x="781948" y="383764"/>
                  </a:moveTo>
                  <a:lnTo>
                    <a:pt x="618910" y="663986"/>
                  </a:lnTo>
                  <a:cubicBezTo>
                    <a:pt x="606477" y="685354"/>
                    <a:pt x="583620" y="698500"/>
                    <a:pt x="558898" y="698500"/>
                  </a:cubicBezTo>
                  <a:lnTo>
                    <a:pt x="232360" y="698500"/>
                  </a:lnTo>
                  <a:cubicBezTo>
                    <a:pt x="207638" y="698500"/>
                    <a:pt x="184781" y="685354"/>
                    <a:pt x="172348" y="663986"/>
                  </a:cubicBezTo>
                  <a:lnTo>
                    <a:pt x="9310" y="383764"/>
                  </a:lnTo>
                  <a:cubicBezTo>
                    <a:pt x="-3103" y="362429"/>
                    <a:pt x="-3103" y="336071"/>
                    <a:pt x="9310" y="314736"/>
                  </a:cubicBezTo>
                  <a:lnTo>
                    <a:pt x="172348" y="34514"/>
                  </a:lnTo>
                  <a:cubicBezTo>
                    <a:pt x="184781" y="13146"/>
                    <a:pt x="207638" y="0"/>
                    <a:pt x="232360" y="0"/>
                  </a:cubicBezTo>
                  <a:lnTo>
                    <a:pt x="558898" y="0"/>
                  </a:lnTo>
                  <a:cubicBezTo>
                    <a:pt x="583620" y="0"/>
                    <a:pt x="606477" y="13146"/>
                    <a:pt x="618910" y="34514"/>
                  </a:cubicBezTo>
                  <a:lnTo>
                    <a:pt x="781948" y="314736"/>
                  </a:lnTo>
                  <a:cubicBezTo>
                    <a:pt x="794361" y="336071"/>
                    <a:pt x="794361" y="362429"/>
                    <a:pt x="781948" y="383764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591131" y="4344414"/>
            <a:ext cx="1448776" cy="144877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7430456" y="4344414"/>
            <a:ext cx="1448776" cy="1448776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-2508631" y="9314273"/>
            <a:ext cx="11524578" cy="6935563"/>
            <a:chOff x="0" y="0"/>
            <a:chExt cx="1160673" cy="698500"/>
          </a:xfrm>
        </p:grpSpPr>
        <p:sp>
          <p:nvSpPr>
            <p:cNvPr id="24" name="Freeform 24"/>
            <p:cNvSpPr/>
            <p:nvPr/>
          </p:nvSpPr>
          <p:spPr>
            <a:xfrm>
              <a:off x="4711" y="0"/>
              <a:ext cx="1151250" cy="698500"/>
            </a:xfrm>
            <a:custGeom>
              <a:avLst/>
              <a:gdLst/>
              <a:ahLst/>
              <a:cxnLst/>
              <a:rect l="l" t="t" r="r" b="b"/>
              <a:pathLst>
                <a:path w="1151250" h="698500">
                  <a:moveTo>
                    <a:pt x="1147178" y="364347"/>
                  </a:moveTo>
                  <a:lnTo>
                    <a:pt x="961545" y="683403"/>
                  </a:lnTo>
                  <a:cubicBezTo>
                    <a:pt x="956107" y="692750"/>
                    <a:pt x="946109" y="698500"/>
                    <a:pt x="935295" y="698500"/>
                  </a:cubicBezTo>
                  <a:lnTo>
                    <a:pt x="215955" y="698500"/>
                  </a:lnTo>
                  <a:cubicBezTo>
                    <a:pt x="205141" y="698500"/>
                    <a:pt x="195144" y="692750"/>
                    <a:pt x="189705" y="683403"/>
                  </a:cubicBezTo>
                  <a:lnTo>
                    <a:pt x="4073" y="364347"/>
                  </a:lnTo>
                  <a:cubicBezTo>
                    <a:pt x="-1357" y="355015"/>
                    <a:pt x="-1357" y="343485"/>
                    <a:pt x="4073" y="334153"/>
                  </a:cubicBezTo>
                  <a:lnTo>
                    <a:pt x="189705" y="15097"/>
                  </a:lnTo>
                  <a:cubicBezTo>
                    <a:pt x="195144" y="5750"/>
                    <a:pt x="205141" y="0"/>
                    <a:pt x="215955" y="0"/>
                  </a:cubicBezTo>
                  <a:lnTo>
                    <a:pt x="935295" y="0"/>
                  </a:lnTo>
                  <a:cubicBezTo>
                    <a:pt x="946109" y="0"/>
                    <a:pt x="956107" y="5750"/>
                    <a:pt x="961545" y="15097"/>
                  </a:cubicBezTo>
                  <a:lnTo>
                    <a:pt x="1147178" y="334153"/>
                  </a:lnTo>
                  <a:cubicBezTo>
                    <a:pt x="1152608" y="343485"/>
                    <a:pt x="1152608" y="355015"/>
                    <a:pt x="1147178" y="364347"/>
                  </a:cubicBezTo>
                  <a:close/>
                </a:path>
              </a:pathLst>
            </a:custGeom>
            <a:solidFill>
              <a:srgbClr val="243B55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932073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0" y="8979336"/>
            <a:ext cx="4229921" cy="697823"/>
          </a:xfrm>
          <a:custGeom>
            <a:avLst/>
            <a:gdLst/>
            <a:ahLst/>
            <a:cxnLst/>
            <a:rect l="l" t="t" r="r" b="b"/>
            <a:pathLst>
              <a:path w="4229921" h="697823">
                <a:moveTo>
                  <a:pt x="0" y="0"/>
                </a:moveTo>
                <a:lnTo>
                  <a:pt x="4229921" y="0"/>
                </a:lnTo>
                <a:lnTo>
                  <a:pt x="4229921" y="697823"/>
                </a:lnTo>
                <a:lnTo>
                  <a:pt x="0" y="69782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t="-376334" b="-107851"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2269782" y="4344414"/>
            <a:ext cx="1448776" cy="1448776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9" name="TextBox 2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6673200" y="602528"/>
            <a:ext cx="3297214" cy="2833543"/>
            <a:chOff x="0" y="0"/>
            <a:chExt cx="812800" cy="698500"/>
          </a:xfrm>
        </p:grpSpPr>
        <p:sp>
          <p:nvSpPr>
            <p:cNvPr id="31" name="Freeform 31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2" name="TextBox 3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-936718" y="9948510"/>
            <a:ext cx="8328691" cy="2833543"/>
            <a:chOff x="0" y="0"/>
            <a:chExt cx="2053115" cy="698500"/>
          </a:xfrm>
        </p:grpSpPr>
        <p:sp>
          <p:nvSpPr>
            <p:cNvPr id="34" name="Freeform 34"/>
            <p:cNvSpPr/>
            <p:nvPr/>
          </p:nvSpPr>
          <p:spPr>
            <a:xfrm>
              <a:off x="2257" y="0"/>
              <a:ext cx="2048602" cy="698500"/>
            </a:xfrm>
            <a:custGeom>
              <a:avLst/>
              <a:gdLst/>
              <a:ahLst/>
              <a:cxnLst/>
              <a:rect l="l" t="t" r="r" b="b"/>
              <a:pathLst>
                <a:path w="2048602" h="698500">
                  <a:moveTo>
                    <a:pt x="2046651" y="356481"/>
                  </a:moveTo>
                  <a:lnTo>
                    <a:pt x="1851865" y="691269"/>
                  </a:lnTo>
                  <a:cubicBezTo>
                    <a:pt x="1849260" y="695746"/>
                    <a:pt x="1844472" y="698500"/>
                    <a:pt x="1839292" y="698500"/>
                  </a:cubicBezTo>
                  <a:lnTo>
                    <a:pt x="209309" y="698500"/>
                  </a:lnTo>
                  <a:cubicBezTo>
                    <a:pt x="204129" y="698500"/>
                    <a:pt x="199341" y="695746"/>
                    <a:pt x="196736" y="691269"/>
                  </a:cubicBezTo>
                  <a:lnTo>
                    <a:pt x="1950" y="356481"/>
                  </a:lnTo>
                  <a:cubicBezTo>
                    <a:pt x="-651" y="352011"/>
                    <a:pt x="-651" y="346489"/>
                    <a:pt x="1950" y="342019"/>
                  </a:cubicBezTo>
                  <a:lnTo>
                    <a:pt x="196736" y="7231"/>
                  </a:lnTo>
                  <a:cubicBezTo>
                    <a:pt x="199341" y="2754"/>
                    <a:pt x="204129" y="0"/>
                    <a:pt x="209309" y="0"/>
                  </a:cubicBezTo>
                  <a:lnTo>
                    <a:pt x="1839292" y="0"/>
                  </a:lnTo>
                  <a:cubicBezTo>
                    <a:pt x="1844472" y="0"/>
                    <a:pt x="1849260" y="2754"/>
                    <a:pt x="1851865" y="7231"/>
                  </a:cubicBezTo>
                  <a:lnTo>
                    <a:pt x="2046651" y="342019"/>
                  </a:lnTo>
                  <a:cubicBezTo>
                    <a:pt x="2049251" y="346489"/>
                    <a:pt x="2049251" y="352011"/>
                    <a:pt x="2046651" y="356481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14300" y="-47625"/>
              <a:ext cx="1824515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2919229" y="4730243"/>
            <a:ext cx="792580" cy="721248"/>
          </a:xfrm>
          <a:custGeom>
            <a:avLst/>
            <a:gdLst/>
            <a:ahLst/>
            <a:cxnLst/>
            <a:rect l="l" t="t" r="r" b="b"/>
            <a:pathLst>
              <a:path w="792580" h="721248">
                <a:moveTo>
                  <a:pt x="0" y="0"/>
                </a:moveTo>
                <a:lnTo>
                  <a:pt x="792580" y="0"/>
                </a:lnTo>
                <a:lnTo>
                  <a:pt x="792580" y="721248"/>
                </a:lnTo>
                <a:lnTo>
                  <a:pt x="0" y="72124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7781334" y="4692943"/>
            <a:ext cx="747021" cy="751719"/>
          </a:xfrm>
          <a:custGeom>
            <a:avLst/>
            <a:gdLst/>
            <a:ahLst/>
            <a:cxnLst/>
            <a:rect l="l" t="t" r="r" b="b"/>
            <a:pathLst>
              <a:path w="747021" h="751719">
                <a:moveTo>
                  <a:pt x="0" y="0"/>
                </a:moveTo>
                <a:lnTo>
                  <a:pt x="747021" y="0"/>
                </a:lnTo>
                <a:lnTo>
                  <a:pt x="747021" y="751719"/>
                </a:lnTo>
                <a:lnTo>
                  <a:pt x="0" y="75171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12628981" y="4730243"/>
            <a:ext cx="730378" cy="721248"/>
          </a:xfrm>
          <a:custGeom>
            <a:avLst/>
            <a:gdLst/>
            <a:ahLst/>
            <a:cxnLst/>
            <a:rect l="l" t="t" r="r" b="b"/>
            <a:pathLst>
              <a:path w="730378" h="721248">
                <a:moveTo>
                  <a:pt x="0" y="0"/>
                </a:moveTo>
                <a:lnTo>
                  <a:pt x="730378" y="0"/>
                </a:lnTo>
                <a:lnTo>
                  <a:pt x="730378" y="721248"/>
                </a:lnTo>
                <a:lnTo>
                  <a:pt x="0" y="72124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9" name="Freeform 39"/>
          <p:cNvSpPr/>
          <p:nvPr/>
        </p:nvSpPr>
        <p:spPr>
          <a:xfrm>
            <a:off x="17607148" y="994410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5" y="0"/>
                </a:lnTo>
                <a:lnTo>
                  <a:pt x="1177505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40" name="Freeform 40"/>
          <p:cNvSpPr/>
          <p:nvPr/>
        </p:nvSpPr>
        <p:spPr>
          <a:xfrm>
            <a:off x="-213076" y="485815"/>
            <a:ext cx="2058331" cy="542885"/>
          </a:xfrm>
          <a:custGeom>
            <a:avLst/>
            <a:gdLst/>
            <a:ahLst/>
            <a:cxnLst/>
            <a:rect l="l" t="t" r="r" b="b"/>
            <a:pathLst>
              <a:path w="2058331" h="542885">
                <a:moveTo>
                  <a:pt x="0" y="0"/>
                </a:moveTo>
                <a:lnTo>
                  <a:pt x="2058331" y="0"/>
                </a:lnTo>
                <a:lnTo>
                  <a:pt x="2058331" y="542885"/>
                </a:lnTo>
                <a:lnTo>
                  <a:pt x="0" y="542885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41" name="Freeform 41"/>
          <p:cNvSpPr/>
          <p:nvPr/>
        </p:nvSpPr>
        <p:spPr>
          <a:xfrm rot="1464300">
            <a:off x="15610870" y="1384806"/>
            <a:ext cx="2431923" cy="1621282"/>
          </a:xfrm>
          <a:custGeom>
            <a:avLst/>
            <a:gdLst/>
            <a:ahLst/>
            <a:cxnLst/>
            <a:rect l="l" t="t" r="r" b="b"/>
            <a:pathLst>
              <a:path w="2431923" h="1621282">
                <a:moveTo>
                  <a:pt x="0" y="0"/>
                </a:moveTo>
                <a:lnTo>
                  <a:pt x="2431923" y="0"/>
                </a:lnTo>
                <a:lnTo>
                  <a:pt x="2431923" y="1621283"/>
                </a:lnTo>
                <a:lnTo>
                  <a:pt x="0" y="162128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11811514" y="4240312"/>
            <a:ext cx="2638116" cy="1758744"/>
          </a:xfrm>
          <a:custGeom>
            <a:avLst/>
            <a:gdLst/>
            <a:ahLst/>
            <a:cxnLst/>
            <a:rect l="l" t="t" r="r" b="b"/>
            <a:pathLst>
              <a:path w="2638116" h="1758744">
                <a:moveTo>
                  <a:pt x="0" y="0"/>
                </a:moveTo>
                <a:lnTo>
                  <a:pt x="2638116" y="0"/>
                </a:lnTo>
                <a:lnTo>
                  <a:pt x="2638116" y="1758744"/>
                </a:lnTo>
                <a:lnTo>
                  <a:pt x="0" y="1758744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  <p:sp>
        <p:nvSpPr>
          <p:cNvPr id="43" name="Freeform 43"/>
          <p:cNvSpPr/>
          <p:nvPr/>
        </p:nvSpPr>
        <p:spPr>
          <a:xfrm>
            <a:off x="1966894" y="4199349"/>
            <a:ext cx="2638116" cy="1758744"/>
          </a:xfrm>
          <a:custGeom>
            <a:avLst/>
            <a:gdLst/>
            <a:ahLst/>
            <a:cxnLst/>
            <a:rect l="l" t="t" r="r" b="b"/>
            <a:pathLst>
              <a:path w="2638116" h="1758744">
                <a:moveTo>
                  <a:pt x="0" y="0"/>
                </a:moveTo>
                <a:lnTo>
                  <a:pt x="2638117" y="0"/>
                </a:lnTo>
                <a:lnTo>
                  <a:pt x="2638117" y="1758744"/>
                </a:lnTo>
                <a:lnTo>
                  <a:pt x="0" y="1758744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  <p:sp>
        <p:nvSpPr>
          <p:cNvPr id="44" name="Freeform 44"/>
          <p:cNvSpPr/>
          <p:nvPr/>
        </p:nvSpPr>
        <p:spPr>
          <a:xfrm>
            <a:off x="6976312" y="4240312"/>
            <a:ext cx="2551665" cy="1701110"/>
          </a:xfrm>
          <a:custGeom>
            <a:avLst/>
            <a:gdLst/>
            <a:ahLst/>
            <a:cxnLst/>
            <a:rect l="l" t="t" r="r" b="b"/>
            <a:pathLst>
              <a:path w="2551665" h="1701110">
                <a:moveTo>
                  <a:pt x="0" y="0"/>
                </a:moveTo>
                <a:lnTo>
                  <a:pt x="2551665" y="0"/>
                </a:lnTo>
                <a:lnTo>
                  <a:pt x="2551665" y="1701110"/>
                </a:lnTo>
                <a:lnTo>
                  <a:pt x="0" y="1701110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46" name="TextBox 46"/>
          <p:cNvSpPr txBox="1"/>
          <p:nvPr/>
        </p:nvSpPr>
        <p:spPr>
          <a:xfrm>
            <a:off x="5909640" y="6558687"/>
            <a:ext cx="4914695" cy="4576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 err="1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Nediscriminarea</a:t>
            </a:r>
            <a:r>
              <a:rPr lang="en-US" sz="2799" b="1" dirty="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787930" y="6578619"/>
            <a:ext cx="4996043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Egalitatea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de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șanse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între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bărbați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și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femei</a:t>
            </a:r>
            <a:endParaRPr lang="en-US" sz="2799" b="1" dirty="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48" name="TextBox 48"/>
          <p:cNvSpPr txBox="1"/>
          <p:nvPr/>
        </p:nvSpPr>
        <p:spPr>
          <a:xfrm>
            <a:off x="10914253" y="6693573"/>
            <a:ext cx="7070753" cy="500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  <a:spcBef>
                <a:spcPct val="0"/>
              </a:spcBef>
            </a:pP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Acces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la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educație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și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piața</a:t>
            </a:r>
            <a:r>
              <a:rPr lang="en-US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</a:t>
            </a:r>
            <a:r>
              <a:rPr lang="en-US" sz="2799" b="1" dirty="0" err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muncii</a:t>
            </a:r>
            <a:r>
              <a:rPr lang="ro-RO" sz="2799" b="1" dirty="0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- Incluziune</a:t>
            </a:r>
            <a:endParaRPr lang="en-US" sz="2799" b="1" dirty="0">
              <a:solidFill>
                <a:srgbClr val="000000"/>
              </a:solidFill>
              <a:latin typeface="Barlow Medium"/>
              <a:ea typeface="Barlow Medium"/>
              <a:cs typeface="Barlow Medium"/>
              <a:sym typeface="Barlow Medium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861238" y="2332024"/>
            <a:ext cx="14876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i="1" dirty="0"/>
              <a:t>Egalitatea de gen este indicatorul direct al gradului de democratizare</a:t>
            </a:r>
            <a:endParaRPr lang="ro-RO" sz="3600" i="1" dirty="0"/>
          </a:p>
          <a:p>
            <a:pPr algn="just"/>
            <a:r>
              <a:rPr lang="it-IT" sz="3600" i="1" dirty="0"/>
              <a:t> și al distribuției corecte a puterii în societate.</a:t>
            </a:r>
            <a:endParaRPr lang="en-US" sz="3600" i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9916009" y="-2943809"/>
            <a:ext cx="5436464" cy="4671961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13061" y="0"/>
              <a:ext cx="786679" cy="698500"/>
            </a:xfrm>
            <a:custGeom>
              <a:avLst/>
              <a:gdLst/>
              <a:ahLst/>
              <a:cxnLst/>
              <a:rect l="l" t="t" r="r" b="b"/>
              <a:pathLst>
                <a:path w="786679" h="698500">
                  <a:moveTo>
                    <a:pt x="775390" y="391100"/>
                  </a:moveTo>
                  <a:lnTo>
                    <a:pt x="620888" y="656650"/>
                  </a:lnTo>
                  <a:cubicBezTo>
                    <a:pt x="605813" y="682560"/>
                    <a:pt x="578097" y="698500"/>
                    <a:pt x="548121" y="698500"/>
                  </a:cubicBezTo>
                  <a:lnTo>
                    <a:pt x="238557" y="698500"/>
                  </a:lnTo>
                  <a:cubicBezTo>
                    <a:pt x="208581" y="698500"/>
                    <a:pt x="180865" y="682560"/>
                    <a:pt x="165790" y="656650"/>
                  </a:cubicBezTo>
                  <a:lnTo>
                    <a:pt x="11288" y="391100"/>
                  </a:lnTo>
                  <a:cubicBezTo>
                    <a:pt x="-3763" y="365230"/>
                    <a:pt x="-3763" y="333270"/>
                    <a:pt x="11288" y="307400"/>
                  </a:cubicBezTo>
                  <a:lnTo>
                    <a:pt x="165790" y="41850"/>
                  </a:lnTo>
                  <a:cubicBezTo>
                    <a:pt x="180865" y="15940"/>
                    <a:pt x="208581" y="0"/>
                    <a:pt x="238557" y="0"/>
                  </a:cubicBezTo>
                  <a:lnTo>
                    <a:pt x="548121" y="0"/>
                  </a:lnTo>
                  <a:cubicBezTo>
                    <a:pt x="578097" y="0"/>
                    <a:pt x="605813" y="15940"/>
                    <a:pt x="620888" y="41850"/>
                  </a:cubicBezTo>
                  <a:lnTo>
                    <a:pt x="775390" y="307400"/>
                  </a:lnTo>
                  <a:cubicBezTo>
                    <a:pt x="790441" y="333270"/>
                    <a:pt x="790441" y="365230"/>
                    <a:pt x="775390" y="391100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1198207" y="-1056669"/>
            <a:ext cx="2407352" cy="2085369"/>
          </a:xfrm>
          <a:custGeom>
            <a:avLst/>
            <a:gdLst/>
            <a:ahLst/>
            <a:cxnLst/>
            <a:rect l="l" t="t" r="r" b="b"/>
            <a:pathLst>
              <a:path w="2407352" h="2085369">
                <a:moveTo>
                  <a:pt x="0" y="0"/>
                </a:moveTo>
                <a:lnTo>
                  <a:pt x="2407352" y="0"/>
                </a:lnTo>
                <a:lnTo>
                  <a:pt x="2407352" y="2085369"/>
                </a:lnTo>
                <a:lnTo>
                  <a:pt x="0" y="208536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3480800" y="5859242"/>
            <a:ext cx="6920255" cy="5947094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10260" y="0"/>
              <a:ext cx="792280" cy="698500"/>
            </a:xfrm>
            <a:custGeom>
              <a:avLst/>
              <a:gdLst/>
              <a:ahLst/>
              <a:cxnLst/>
              <a:rect l="l" t="t" r="r" b="b"/>
              <a:pathLst>
                <a:path w="792280" h="698500">
                  <a:moveTo>
                    <a:pt x="783411" y="382127"/>
                  </a:moveTo>
                  <a:lnTo>
                    <a:pt x="618469" y="665623"/>
                  </a:lnTo>
                  <a:cubicBezTo>
                    <a:pt x="606626" y="685978"/>
                    <a:pt x="584853" y="698500"/>
                    <a:pt x="561303" y="698500"/>
                  </a:cubicBezTo>
                  <a:lnTo>
                    <a:pt x="230977" y="698500"/>
                  </a:lnTo>
                  <a:cubicBezTo>
                    <a:pt x="207427" y="698500"/>
                    <a:pt x="185654" y="685978"/>
                    <a:pt x="173811" y="665623"/>
                  </a:cubicBezTo>
                  <a:lnTo>
                    <a:pt x="8869" y="382127"/>
                  </a:lnTo>
                  <a:cubicBezTo>
                    <a:pt x="-2956" y="361804"/>
                    <a:pt x="-2956" y="336696"/>
                    <a:pt x="8869" y="316373"/>
                  </a:cubicBezTo>
                  <a:lnTo>
                    <a:pt x="173811" y="32877"/>
                  </a:lnTo>
                  <a:cubicBezTo>
                    <a:pt x="185654" y="12522"/>
                    <a:pt x="207427" y="0"/>
                    <a:pt x="230977" y="0"/>
                  </a:cubicBezTo>
                  <a:lnTo>
                    <a:pt x="561303" y="0"/>
                  </a:lnTo>
                  <a:cubicBezTo>
                    <a:pt x="584853" y="0"/>
                    <a:pt x="606626" y="12522"/>
                    <a:pt x="618469" y="32877"/>
                  </a:cubicBezTo>
                  <a:lnTo>
                    <a:pt x="783411" y="316373"/>
                  </a:lnTo>
                  <a:cubicBezTo>
                    <a:pt x="795236" y="336696"/>
                    <a:pt x="795236" y="361804"/>
                    <a:pt x="783411" y="382127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6156090" y="7841528"/>
            <a:ext cx="3297214" cy="2833543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3064631" y="9966638"/>
            <a:ext cx="5377289" cy="480194"/>
            <a:chOff x="0" y="0"/>
            <a:chExt cx="1586687" cy="14169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86687" cy="141692"/>
            </a:xfrm>
            <a:custGeom>
              <a:avLst/>
              <a:gdLst/>
              <a:ahLst/>
              <a:cxnLst/>
              <a:rect l="l" t="t" r="r" b="b"/>
              <a:pathLst>
                <a:path w="1586687" h="141692">
                  <a:moveTo>
                    <a:pt x="70846" y="0"/>
                  </a:moveTo>
                  <a:lnTo>
                    <a:pt x="1515841" y="0"/>
                  </a:lnTo>
                  <a:cubicBezTo>
                    <a:pt x="1534631" y="0"/>
                    <a:pt x="1552651" y="7464"/>
                    <a:pt x="1565937" y="20750"/>
                  </a:cubicBezTo>
                  <a:cubicBezTo>
                    <a:pt x="1579223" y="34036"/>
                    <a:pt x="1586687" y="52056"/>
                    <a:pt x="1586687" y="70846"/>
                  </a:cubicBezTo>
                  <a:lnTo>
                    <a:pt x="1586687" y="70846"/>
                  </a:lnTo>
                  <a:cubicBezTo>
                    <a:pt x="1586687" y="109973"/>
                    <a:pt x="1554968" y="141692"/>
                    <a:pt x="1515841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1586687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2857752" y="9108498"/>
            <a:ext cx="5210521" cy="4477792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-439462" y="9918990"/>
            <a:ext cx="3297214" cy="2833543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-477908" y="8728330"/>
            <a:ext cx="1059176" cy="681844"/>
          </a:xfrm>
          <a:custGeom>
            <a:avLst/>
            <a:gdLst/>
            <a:ahLst/>
            <a:cxnLst/>
            <a:rect l="l" t="t" r="r" b="b"/>
            <a:pathLst>
              <a:path w="1059176" h="681844">
                <a:moveTo>
                  <a:pt x="0" y="0"/>
                </a:moveTo>
                <a:lnTo>
                  <a:pt x="1059176" y="0"/>
                </a:lnTo>
                <a:lnTo>
                  <a:pt x="1059176" y="681844"/>
                </a:lnTo>
                <a:lnTo>
                  <a:pt x="0" y="6818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TextBox 23"/>
          <p:cNvSpPr txBox="1"/>
          <p:nvPr/>
        </p:nvSpPr>
        <p:spPr>
          <a:xfrm>
            <a:off x="1414035" y="696525"/>
            <a:ext cx="11650595" cy="3149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82"/>
              </a:lnSpc>
            </a:pPr>
            <a:r>
              <a:rPr lang="en-US" sz="5025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PIAȚA MUNCII  </a:t>
            </a:r>
          </a:p>
          <a:p>
            <a:pPr algn="ctr">
              <a:lnSpc>
                <a:spcPts val="6282"/>
              </a:lnSpc>
            </a:pPr>
            <a:r>
              <a:rPr lang="en-US" sz="5025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ROMÂNIA-UE</a:t>
            </a:r>
          </a:p>
          <a:p>
            <a:pPr algn="l">
              <a:lnSpc>
                <a:spcPts val="6282"/>
              </a:lnSpc>
            </a:pPr>
            <a:endParaRPr lang="en-US" sz="5025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  <a:p>
            <a:pPr marL="0" lvl="0" indent="0" algn="l">
              <a:lnSpc>
                <a:spcPts val="6282"/>
              </a:lnSpc>
              <a:spcBef>
                <a:spcPct val="0"/>
              </a:spcBef>
            </a:pPr>
            <a:endParaRPr lang="en-US" sz="5025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4" name="Freeform 24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2142897" y="3294279"/>
            <a:ext cx="9523289" cy="5058585"/>
          </a:xfrm>
          <a:custGeom>
            <a:avLst/>
            <a:gdLst/>
            <a:ahLst/>
            <a:cxnLst/>
            <a:rect l="l" t="t" r="r" b="b"/>
            <a:pathLst>
              <a:path w="9523289" h="5058585">
                <a:moveTo>
                  <a:pt x="0" y="0"/>
                </a:moveTo>
                <a:lnTo>
                  <a:pt x="9523289" y="0"/>
                </a:lnTo>
                <a:lnTo>
                  <a:pt x="9523289" y="5058585"/>
                </a:lnTo>
                <a:lnTo>
                  <a:pt x="0" y="50585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223" r="-5223"/>
            </a:stretch>
          </a:blipFill>
        </p:spPr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5457" y="180931"/>
            <a:ext cx="2684256" cy="2684256"/>
          </a:xfrm>
          <a:prstGeom prst="rect">
            <a:avLst/>
          </a:prstGeom>
        </p:spPr>
      </p:pic>
      <p:sp>
        <p:nvSpPr>
          <p:cNvPr id="27" name="Freeform 27"/>
          <p:cNvSpPr/>
          <p:nvPr/>
        </p:nvSpPr>
        <p:spPr>
          <a:xfrm>
            <a:off x="13551720" y="628586"/>
            <a:ext cx="4403110" cy="4678606"/>
          </a:xfrm>
          <a:custGeom>
            <a:avLst/>
            <a:gdLst/>
            <a:ahLst/>
            <a:cxnLst/>
            <a:rect l="l" t="t" r="r" b="b"/>
            <a:pathLst>
              <a:path w="4403110" h="4678606">
                <a:moveTo>
                  <a:pt x="0" y="0"/>
                </a:moveTo>
                <a:lnTo>
                  <a:pt x="4403110" y="0"/>
                </a:lnTo>
                <a:lnTo>
                  <a:pt x="4403110" y="4678606"/>
                </a:lnTo>
                <a:lnTo>
                  <a:pt x="0" y="4678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14742" r="-44642"/>
            </a:stretch>
          </a:blipFill>
        </p:spPr>
      </p:sp>
      <p:sp>
        <p:nvSpPr>
          <p:cNvPr id="28" name="TextBox 28"/>
          <p:cNvSpPr txBox="1"/>
          <p:nvPr/>
        </p:nvSpPr>
        <p:spPr>
          <a:xfrm>
            <a:off x="773677" y="2555774"/>
            <a:ext cx="9523289" cy="7385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 b="1">
                <a:solidFill>
                  <a:srgbClr val="243B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Joburi Full-time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603540" y="8486214"/>
            <a:ext cx="11461091" cy="939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en-US" sz="2100" b="1" i="1">
                <a:solidFill>
                  <a:srgbClr val="243B55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Source: Eurostat, EU-LFS, EIGE's calculation with microdata, 2023.</a:t>
            </a:r>
          </a:p>
          <a:p>
            <a:pPr algn="ctr">
              <a:lnSpc>
                <a:spcPts val="4759"/>
              </a:lnSpc>
            </a:pPr>
            <a:endParaRPr lang="en-US" sz="2100" b="1" i="1">
              <a:solidFill>
                <a:srgbClr val="243B55"/>
              </a:solidFill>
              <a:latin typeface="Canva Sans Bold Italics"/>
              <a:ea typeface="Canva Sans Bold Italics"/>
              <a:cs typeface="Canva Sans Bold Italics"/>
              <a:sym typeface="Canva Sans Bold Italic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1788231" y="1313774"/>
            <a:ext cx="1069521" cy="834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3"/>
              </a:lnSpc>
            </a:pPr>
            <a:r>
              <a:rPr lang="en-US" sz="2580" b="1">
                <a:solidFill>
                  <a:srgbClr val="243B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72.3</a:t>
            </a:r>
          </a:p>
          <a:p>
            <a:pPr algn="ctr">
              <a:lnSpc>
                <a:spcPts val="3053"/>
              </a:lnSpc>
            </a:pPr>
            <a:endParaRPr lang="en-US" sz="2580" b="1">
              <a:solidFill>
                <a:srgbClr val="243B55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815244" y="7977288"/>
            <a:ext cx="5210521" cy="4477792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16" name="Freeform 16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19" name="Freeform 19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4335347" y="3560127"/>
            <a:ext cx="9708387" cy="5445303"/>
          </a:xfrm>
          <a:custGeom>
            <a:avLst/>
            <a:gdLst/>
            <a:ahLst/>
            <a:cxnLst/>
            <a:rect l="l" t="t" r="r" b="b"/>
            <a:pathLst>
              <a:path w="9708387" h="5445303">
                <a:moveTo>
                  <a:pt x="0" y="0"/>
                </a:moveTo>
                <a:lnTo>
                  <a:pt x="9708387" y="0"/>
                </a:lnTo>
                <a:lnTo>
                  <a:pt x="9708387" y="5445303"/>
                </a:lnTo>
                <a:lnTo>
                  <a:pt x="0" y="54453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810" t="-8864" b="-8864"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855815" y="564515"/>
            <a:ext cx="14137881" cy="284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</a:t>
            </a:r>
            <a:r>
              <a:rPr lang="en-US" sz="6000" b="1" u="none" strike="noStrike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URATA VIEȚII ACTIVE </a:t>
            </a:r>
          </a:p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 u="none" strike="noStrike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(ANI, POPULAȚIA DE 15 ANI ȘI PESTE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4815244" y="7977288"/>
            <a:ext cx="5210521" cy="4477792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16" name="Freeform 16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19" name="Freeform 19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395620" y="2282693"/>
            <a:ext cx="8296098" cy="3867505"/>
          </a:xfrm>
          <a:custGeom>
            <a:avLst/>
            <a:gdLst/>
            <a:ahLst/>
            <a:cxnLst/>
            <a:rect l="l" t="t" r="r" b="b"/>
            <a:pathLst>
              <a:path w="8296098" h="3867505">
                <a:moveTo>
                  <a:pt x="0" y="0"/>
                </a:moveTo>
                <a:lnTo>
                  <a:pt x="8296098" y="0"/>
                </a:lnTo>
                <a:lnTo>
                  <a:pt x="8296098" y="3867505"/>
                </a:lnTo>
                <a:lnTo>
                  <a:pt x="0" y="386750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9496512" y="1950402"/>
            <a:ext cx="8361707" cy="4493859"/>
          </a:xfrm>
          <a:custGeom>
            <a:avLst/>
            <a:gdLst/>
            <a:ahLst/>
            <a:cxnLst/>
            <a:rect l="l" t="t" r="r" b="b"/>
            <a:pathLst>
              <a:path w="8361707" h="4493859">
                <a:moveTo>
                  <a:pt x="0" y="0"/>
                </a:moveTo>
                <a:lnTo>
                  <a:pt x="8361708" y="0"/>
                </a:lnTo>
                <a:lnTo>
                  <a:pt x="8361708" y="4493859"/>
                </a:lnTo>
                <a:lnTo>
                  <a:pt x="0" y="44938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2147545" y="855027"/>
            <a:ext cx="1308834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</a:t>
            </a:r>
            <a:r>
              <a:rPr lang="en-US" sz="6000" b="1" u="none" strike="noStrike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EGREGAREA PE PIAȚA MUNCII 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0706047" y="6559968"/>
            <a:ext cx="6714458" cy="1346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00" i="1">
                <a:solidFill>
                  <a:srgbClr val="243B55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Source: Eurostat, lfsa_egais, 2024.</a:t>
            </a:r>
          </a:p>
          <a:p>
            <a:pPr algn="ctr">
              <a:lnSpc>
                <a:spcPts val="3919"/>
              </a:lnSpc>
            </a:pPr>
            <a:r>
              <a:rPr lang="en-US" sz="2799" i="1">
                <a:solidFill>
                  <a:srgbClr val="243B55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.</a:t>
            </a:r>
          </a:p>
          <a:p>
            <a:pPr algn="ctr">
              <a:lnSpc>
                <a:spcPts val="3640"/>
              </a:lnSpc>
            </a:pPr>
            <a:endParaRPr lang="en-US" sz="2799" i="1">
              <a:solidFill>
                <a:srgbClr val="243B55"/>
              </a:solidFill>
              <a:latin typeface="Canva Sans Italics"/>
              <a:ea typeface="Canva Sans Italics"/>
              <a:cs typeface="Canva Sans Italics"/>
              <a:sym typeface="Canva Sans Italics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1229380" y="6454998"/>
            <a:ext cx="5808822" cy="834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i="1">
                <a:solidFill>
                  <a:srgbClr val="243B55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Source: Eurostat, isoc_sks_itsps, 2024.</a:t>
            </a:r>
          </a:p>
          <a:p>
            <a:pPr algn="l">
              <a:lnSpc>
                <a:spcPts val="3220"/>
              </a:lnSpc>
            </a:pPr>
            <a:endParaRPr lang="en-US" sz="2500" i="1">
              <a:solidFill>
                <a:srgbClr val="243B55"/>
              </a:solidFill>
              <a:latin typeface="Canva Sans Italics"/>
              <a:ea typeface="Canva Sans Italics"/>
              <a:cs typeface="Canva Sans Italics"/>
              <a:sym typeface="Canva Sans Italic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6953746" y="2216018"/>
            <a:ext cx="219025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FF8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69.8/100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443720" y="3273975"/>
            <a:ext cx="10502929" cy="902595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8" name="Freeform 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978345" y="6920033"/>
            <a:ext cx="3730241" cy="3205676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5039" y="0"/>
              <a:ext cx="802723" cy="698500"/>
            </a:xfrm>
            <a:custGeom>
              <a:avLst/>
              <a:gdLst/>
              <a:ahLst/>
              <a:cxnLst/>
              <a:rect l="l" t="t" r="r" b="b"/>
              <a:pathLst>
                <a:path w="802723" h="698500">
                  <a:moveTo>
                    <a:pt x="798367" y="365395"/>
                  </a:moveTo>
                  <a:lnTo>
                    <a:pt x="613955" y="682355"/>
                  </a:lnTo>
                  <a:cubicBezTo>
                    <a:pt x="608139" y="692351"/>
                    <a:pt x="597447" y="698500"/>
                    <a:pt x="585882" y="698500"/>
                  </a:cubicBezTo>
                  <a:lnTo>
                    <a:pt x="216840" y="698500"/>
                  </a:lnTo>
                  <a:cubicBezTo>
                    <a:pt x="205275" y="698500"/>
                    <a:pt x="194583" y="692351"/>
                    <a:pt x="188767" y="682355"/>
                  </a:cubicBezTo>
                  <a:lnTo>
                    <a:pt x="4355" y="365395"/>
                  </a:lnTo>
                  <a:cubicBezTo>
                    <a:pt x="-1452" y="355415"/>
                    <a:pt x="-1452" y="343085"/>
                    <a:pt x="4355" y="333105"/>
                  </a:cubicBezTo>
                  <a:lnTo>
                    <a:pt x="188767" y="16145"/>
                  </a:lnTo>
                  <a:cubicBezTo>
                    <a:pt x="194583" y="6149"/>
                    <a:pt x="205275" y="0"/>
                    <a:pt x="216840" y="0"/>
                  </a:cubicBezTo>
                  <a:lnTo>
                    <a:pt x="585882" y="0"/>
                  </a:lnTo>
                  <a:cubicBezTo>
                    <a:pt x="597447" y="0"/>
                    <a:pt x="608139" y="6149"/>
                    <a:pt x="613955" y="16145"/>
                  </a:cubicBezTo>
                  <a:lnTo>
                    <a:pt x="798367" y="333105"/>
                  </a:lnTo>
                  <a:cubicBezTo>
                    <a:pt x="804174" y="343085"/>
                    <a:pt x="804174" y="355415"/>
                    <a:pt x="798367" y="365395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03335" y="5473392"/>
            <a:ext cx="5384285" cy="4627120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13963" y="0"/>
              <a:ext cx="784874" cy="698500"/>
            </a:xfrm>
            <a:custGeom>
              <a:avLst/>
              <a:gdLst/>
              <a:ahLst/>
              <a:cxnLst/>
              <a:rect l="l" t="t" r="r" b="b"/>
              <a:pathLst>
                <a:path w="784874" h="698500">
                  <a:moveTo>
                    <a:pt x="772805" y="393992"/>
                  </a:moveTo>
                  <a:lnTo>
                    <a:pt x="621669" y="653758"/>
                  </a:lnTo>
                  <a:cubicBezTo>
                    <a:pt x="605552" y="681459"/>
                    <a:pt x="575921" y="698500"/>
                    <a:pt x="543874" y="698500"/>
                  </a:cubicBezTo>
                  <a:lnTo>
                    <a:pt x="241000" y="698500"/>
                  </a:lnTo>
                  <a:cubicBezTo>
                    <a:pt x="208953" y="698500"/>
                    <a:pt x="179322" y="681459"/>
                    <a:pt x="163205" y="653758"/>
                  </a:cubicBezTo>
                  <a:lnTo>
                    <a:pt x="12069" y="393992"/>
                  </a:lnTo>
                  <a:cubicBezTo>
                    <a:pt x="-4023" y="366334"/>
                    <a:pt x="-4023" y="332166"/>
                    <a:pt x="12069" y="304508"/>
                  </a:cubicBezTo>
                  <a:lnTo>
                    <a:pt x="163205" y="44742"/>
                  </a:lnTo>
                  <a:cubicBezTo>
                    <a:pt x="179322" y="17041"/>
                    <a:pt x="208953" y="0"/>
                    <a:pt x="241000" y="0"/>
                  </a:cubicBezTo>
                  <a:lnTo>
                    <a:pt x="543874" y="0"/>
                  </a:lnTo>
                  <a:cubicBezTo>
                    <a:pt x="575921" y="0"/>
                    <a:pt x="605552" y="17041"/>
                    <a:pt x="621669" y="44742"/>
                  </a:cubicBezTo>
                  <a:lnTo>
                    <a:pt x="772805" y="304508"/>
                  </a:lnTo>
                  <a:cubicBezTo>
                    <a:pt x="788897" y="332166"/>
                    <a:pt x="788897" y="366334"/>
                    <a:pt x="772805" y="393992"/>
                  </a:cubicBezTo>
                  <a:close/>
                </a:path>
              </a:pathLst>
            </a:custGeom>
            <a:blipFill>
              <a:blip r:embed="rId6"/>
              <a:stretch>
                <a:fillRect l="-16746" r="-16746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6" name="TextBox 16"/>
          <p:cNvSpPr txBox="1"/>
          <p:nvPr/>
        </p:nvSpPr>
        <p:spPr>
          <a:xfrm>
            <a:off x="1520912" y="1559475"/>
            <a:ext cx="11465632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60"/>
              </a:lnSpc>
            </a:pPr>
            <a:r>
              <a:rPr lang="en-US" sz="3800" b="1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PONDEREA LUCRĂTORILOR CU VENITURI REDUSE </a:t>
            </a:r>
          </a:p>
          <a:p>
            <a:pPr algn="ctr">
              <a:lnSpc>
                <a:spcPts val="4560"/>
              </a:lnSpc>
            </a:pPr>
            <a:r>
              <a:rPr lang="en-US" sz="3800" b="1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(%, POPULAȚIA DE 16+)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6715450" y="3482660"/>
            <a:ext cx="7772804" cy="5454999"/>
          </a:xfrm>
          <a:custGeom>
            <a:avLst/>
            <a:gdLst/>
            <a:ahLst/>
            <a:cxnLst/>
            <a:rect l="l" t="t" r="r" b="b"/>
            <a:pathLst>
              <a:path w="7772804" h="5454999">
                <a:moveTo>
                  <a:pt x="0" y="0"/>
                </a:moveTo>
                <a:lnTo>
                  <a:pt x="7772804" y="0"/>
                </a:lnTo>
                <a:lnTo>
                  <a:pt x="7772804" y="5454999"/>
                </a:lnTo>
                <a:lnTo>
                  <a:pt x="0" y="545499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1289" t="-18641"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95680" y="3467274"/>
            <a:ext cx="4967721" cy="426913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9248" y="0"/>
              <a:ext cx="794303" cy="698500"/>
            </a:xfrm>
            <a:custGeom>
              <a:avLst/>
              <a:gdLst/>
              <a:ahLst/>
              <a:cxnLst/>
              <a:rect l="l" t="t" r="r" b="b"/>
              <a:pathLst>
                <a:path w="794303" h="698500">
                  <a:moveTo>
                    <a:pt x="786310" y="378885"/>
                  </a:moveTo>
                  <a:lnTo>
                    <a:pt x="617594" y="668865"/>
                  </a:lnTo>
                  <a:cubicBezTo>
                    <a:pt x="606919" y="687213"/>
                    <a:pt x="587293" y="698500"/>
                    <a:pt x="566066" y="698500"/>
                  </a:cubicBezTo>
                  <a:lnTo>
                    <a:pt x="228238" y="698500"/>
                  </a:lnTo>
                  <a:cubicBezTo>
                    <a:pt x="207011" y="698500"/>
                    <a:pt x="187385" y="687213"/>
                    <a:pt x="176710" y="668865"/>
                  </a:cubicBezTo>
                  <a:lnTo>
                    <a:pt x="7994" y="378885"/>
                  </a:lnTo>
                  <a:cubicBezTo>
                    <a:pt x="-2664" y="360566"/>
                    <a:pt x="-2664" y="337934"/>
                    <a:pt x="7994" y="319615"/>
                  </a:cubicBezTo>
                  <a:lnTo>
                    <a:pt x="176710" y="29635"/>
                  </a:lnTo>
                  <a:cubicBezTo>
                    <a:pt x="187385" y="11287"/>
                    <a:pt x="207011" y="0"/>
                    <a:pt x="228238" y="0"/>
                  </a:cubicBezTo>
                  <a:lnTo>
                    <a:pt x="566066" y="0"/>
                  </a:lnTo>
                  <a:cubicBezTo>
                    <a:pt x="587293" y="0"/>
                    <a:pt x="606919" y="11287"/>
                    <a:pt x="617594" y="29635"/>
                  </a:cubicBezTo>
                  <a:lnTo>
                    <a:pt x="786310" y="319615"/>
                  </a:lnTo>
                  <a:cubicBezTo>
                    <a:pt x="796968" y="337934"/>
                    <a:pt x="796968" y="360566"/>
                    <a:pt x="786310" y="378885"/>
                  </a:cubicBezTo>
                  <a:close/>
                </a:path>
              </a:pathLst>
            </a:custGeom>
            <a:solidFill>
              <a:srgbClr val="ECF5FB"/>
            </a:solidFill>
            <a:ln cap="rnd">
              <a:noFill/>
              <a:prstDash val="solid"/>
              <a:round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5824257" y="3467274"/>
            <a:ext cx="6767010" cy="3791858"/>
            <a:chOff x="0" y="0"/>
            <a:chExt cx="1246554" cy="698500"/>
          </a:xfrm>
        </p:grpSpPr>
        <p:sp>
          <p:nvSpPr>
            <p:cNvPr id="6" name="Freeform 6"/>
            <p:cNvSpPr/>
            <p:nvPr/>
          </p:nvSpPr>
          <p:spPr>
            <a:xfrm>
              <a:off x="6789" y="0"/>
              <a:ext cx="1232976" cy="698500"/>
            </a:xfrm>
            <a:custGeom>
              <a:avLst/>
              <a:gdLst/>
              <a:ahLst/>
              <a:cxnLst/>
              <a:rect l="l" t="t" r="r" b="b"/>
              <a:pathLst>
                <a:path w="1232976" h="698500">
                  <a:moveTo>
                    <a:pt x="1227107" y="371005"/>
                  </a:moveTo>
                  <a:lnTo>
                    <a:pt x="1049223" y="676745"/>
                  </a:lnTo>
                  <a:cubicBezTo>
                    <a:pt x="1041386" y="690214"/>
                    <a:pt x="1026979" y="698500"/>
                    <a:pt x="1011396" y="698500"/>
                  </a:cubicBezTo>
                  <a:lnTo>
                    <a:pt x="221580" y="698500"/>
                  </a:lnTo>
                  <a:cubicBezTo>
                    <a:pt x="205998" y="698500"/>
                    <a:pt x="191590" y="690214"/>
                    <a:pt x="183753" y="676745"/>
                  </a:cubicBezTo>
                  <a:lnTo>
                    <a:pt x="5869" y="371005"/>
                  </a:lnTo>
                  <a:cubicBezTo>
                    <a:pt x="-1956" y="357557"/>
                    <a:pt x="-1956" y="340943"/>
                    <a:pt x="5869" y="327495"/>
                  </a:cubicBezTo>
                  <a:lnTo>
                    <a:pt x="183753" y="21755"/>
                  </a:lnTo>
                  <a:cubicBezTo>
                    <a:pt x="191590" y="8286"/>
                    <a:pt x="205998" y="0"/>
                    <a:pt x="221580" y="0"/>
                  </a:cubicBezTo>
                  <a:lnTo>
                    <a:pt x="1011396" y="0"/>
                  </a:lnTo>
                  <a:cubicBezTo>
                    <a:pt x="1026979" y="0"/>
                    <a:pt x="1041386" y="8286"/>
                    <a:pt x="1049223" y="21755"/>
                  </a:cubicBezTo>
                  <a:lnTo>
                    <a:pt x="1227107" y="327495"/>
                  </a:lnTo>
                  <a:cubicBezTo>
                    <a:pt x="1234932" y="340943"/>
                    <a:pt x="1234932" y="357557"/>
                    <a:pt x="1227107" y="371005"/>
                  </a:cubicBezTo>
                  <a:close/>
                </a:path>
              </a:pathLst>
            </a:custGeom>
            <a:blipFill>
              <a:blip r:embed="rId3"/>
              <a:stretch>
                <a:fillRect l="-550" t="-1065" r="-550" b="-1065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id="7" name="Group 7"/>
          <p:cNvGrpSpPr/>
          <p:nvPr/>
        </p:nvGrpSpPr>
        <p:grpSpPr>
          <a:xfrm>
            <a:off x="12124599" y="3467274"/>
            <a:ext cx="4967721" cy="4269135"/>
            <a:chOff x="0" y="0"/>
            <a:chExt cx="812800" cy="698500"/>
          </a:xfrm>
        </p:grpSpPr>
        <p:sp>
          <p:nvSpPr>
            <p:cNvPr id="8" name="Freeform 8"/>
            <p:cNvSpPr/>
            <p:nvPr/>
          </p:nvSpPr>
          <p:spPr>
            <a:xfrm>
              <a:off x="9248" y="0"/>
              <a:ext cx="794303" cy="698500"/>
            </a:xfrm>
            <a:custGeom>
              <a:avLst/>
              <a:gdLst/>
              <a:ahLst/>
              <a:cxnLst/>
              <a:rect l="l" t="t" r="r" b="b"/>
              <a:pathLst>
                <a:path w="794303" h="698500">
                  <a:moveTo>
                    <a:pt x="786310" y="378885"/>
                  </a:moveTo>
                  <a:lnTo>
                    <a:pt x="617594" y="668865"/>
                  </a:lnTo>
                  <a:cubicBezTo>
                    <a:pt x="606919" y="687213"/>
                    <a:pt x="587293" y="698500"/>
                    <a:pt x="566066" y="698500"/>
                  </a:cubicBezTo>
                  <a:lnTo>
                    <a:pt x="228238" y="698500"/>
                  </a:lnTo>
                  <a:cubicBezTo>
                    <a:pt x="207011" y="698500"/>
                    <a:pt x="187385" y="687213"/>
                    <a:pt x="176710" y="668865"/>
                  </a:cubicBezTo>
                  <a:lnTo>
                    <a:pt x="7994" y="378885"/>
                  </a:lnTo>
                  <a:cubicBezTo>
                    <a:pt x="-2664" y="360566"/>
                    <a:pt x="-2664" y="337934"/>
                    <a:pt x="7994" y="319615"/>
                  </a:cubicBezTo>
                  <a:lnTo>
                    <a:pt x="176710" y="29635"/>
                  </a:lnTo>
                  <a:cubicBezTo>
                    <a:pt x="187385" y="11287"/>
                    <a:pt x="207011" y="0"/>
                    <a:pt x="228238" y="0"/>
                  </a:cubicBezTo>
                  <a:lnTo>
                    <a:pt x="566066" y="0"/>
                  </a:lnTo>
                  <a:cubicBezTo>
                    <a:pt x="587293" y="0"/>
                    <a:pt x="606919" y="11287"/>
                    <a:pt x="617594" y="29635"/>
                  </a:cubicBezTo>
                  <a:lnTo>
                    <a:pt x="786310" y="319615"/>
                  </a:lnTo>
                  <a:cubicBezTo>
                    <a:pt x="796968" y="337934"/>
                    <a:pt x="796968" y="360566"/>
                    <a:pt x="786310" y="378885"/>
                  </a:cubicBezTo>
                  <a:close/>
                </a:path>
              </a:pathLst>
            </a:custGeom>
            <a:solidFill>
              <a:srgbClr val="ECF5FB"/>
            </a:solidFill>
            <a:ln cap="rnd">
              <a:noFill/>
              <a:prstDash val="solid"/>
              <a:round/>
            </a:ln>
          </p:spPr>
        </p:sp>
      </p:grpSp>
      <p:sp>
        <p:nvSpPr>
          <p:cNvPr id="9" name="Freeform 9"/>
          <p:cNvSpPr/>
          <p:nvPr/>
        </p:nvSpPr>
        <p:spPr>
          <a:xfrm>
            <a:off x="13625333" y="2417704"/>
            <a:ext cx="1966254" cy="1966254"/>
          </a:xfrm>
          <a:custGeom>
            <a:avLst/>
            <a:gdLst/>
            <a:ahLst/>
            <a:cxnLst/>
            <a:rect l="l" t="t" r="r" b="b"/>
            <a:pathLst>
              <a:path w="1966254" h="1966254">
                <a:moveTo>
                  <a:pt x="0" y="0"/>
                </a:moveTo>
                <a:lnTo>
                  <a:pt x="1966254" y="0"/>
                </a:lnTo>
                <a:lnTo>
                  <a:pt x="1966254" y="1966254"/>
                </a:lnTo>
                <a:lnTo>
                  <a:pt x="0" y="1966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696413" y="2417704"/>
            <a:ext cx="1966254" cy="1966254"/>
          </a:xfrm>
          <a:custGeom>
            <a:avLst/>
            <a:gdLst/>
            <a:ahLst/>
            <a:cxnLst/>
            <a:rect l="l" t="t" r="r" b="b"/>
            <a:pathLst>
              <a:path w="1966254" h="1966254">
                <a:moveTo>
                  <a:pt x="0" y="0"/>
                </a:moveTo>
                <a:lnTo>
                  <a:pt x="1966254" y="0"/>
                </a:lnTo>
                <a:lnTo>
                  <a:pt x="1966254" y="1966254"/>
                </a:lnTo>
                <a:lnTo>
                  <a:pt x="0" y="1966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160873" y="2417704"/>
            <a:ext cx="1966254" cy="1966254"/>
          </a:xfrm>
          <a:custGeom>
            <a:avLst/>
            <a:gdLst/>
            <a:ahLst/>
            <a:cxnLst/>
            <a:rect l="l" t="t" r="r" b="b"/>
            <a:pathLst>
              <a:path w="1966254" h="1966254">
                <a:moveTo>
                  <a:pt x="0" y="0"/>
                </a:moveTo>
                <a:lnTo>
                  <a:pt x="1966254" y="0"/>
                </a:lnTo>
                <a:lnTo>
                  <a:pt x="1966254" y="1966254"/>
                </a:lnTo>
                <a:lnTo>
                  <a:pt x="0" y="19662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955152" y="2550591"/>
            <a:ext cx="1448776" cy="144877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421051" y="2550591"/>
            <a:ext cx="1448776" cy="144877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886949" y="2550591"/>
            <a:ext cx="1448776" cy="144877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864076" y="4275592"/>
            <a:ext cx="3630929" cy="2510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Nu e suficient să fii angajat, contează numărul de ore lucrate (femeile pierd la venituri din cauza muncii part-time).</a:t>
            </a:r>
          </a:p>
        </p:txBody>
      </p:sp>
      <p:grpSp>
        <p:nvGrpSpPr>
          <p:cNvPr id="22" name="Group 22"/>
          <p:cNvGrpSpPr/>
          <p:nvPr/>
        </p:nvGrpSpPr>
        <p:grpSpPr>
          <a:xfrm>
            <a:off x="0" y="9806806"/>
            <a:ext cx="18441919" cy="480194"/>
            <a:chOff x="0" y="0"/>
            <a:chExt cx="5441694" cy="141692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441694" cy="141692"/>
            </a:xfrm>
            <a:custGeom>
              <a:avLst/>
              <a:gdLst/>
              <a:ahLst/>
              <a:cxnLst/>
              <a:rect l="l" t="t" r="r" b="b"/>
              <a:pathLst>
                <a:path w="5441694" h="141692">
                  <a:moveTo>
                    <a:pt x="21410" y="0"/>
                  </a:moveTo>
                  <a:lnTo>
                    <a:pt x="5420284" y="0"/>
                  </a:lnTo>
                  <a:cubicBezTo>
                    <a:pt x="5425962" y="0"/>
                    <a:pt x="5431408" y="2256"/>
                    <a:pt x="5435423" y="6271"/>
                  </a:cubicBezTo>
                  <a:cubicBezTo>
                    <a:pt x="5439438" y="10286"/>
                    <a:pt x="5441694" y="15732"/>
                    <a:pt x="5441694" y="21410"/>
                  </a:cubicBezTo>
                  <a:lnTo>
                    <a:pt x="5441694" y="120282"/>
                  </a:lnTo>
                  <a:cubicBezTo>
                    <a:pt x="5441694" y="125960"/>
                    <a:pt x="5439438" y="131406"/>
                    <a:pt x="5435423" y="135421"/>
                  </a:cubicBezTo>
                  <a:cubicBezTo>
                    <a:pt x="5431408" y="139436"/>
                    <a:pt x="5425962" y="141692"/>
                    <a:pt x="5420284" y="141692"/>
                  </a:cubicBezTo>
                  <a:lnTo>
                    <a:pt x="21410" y="141692"/>
                  </a:lnTo>
                  <a:cubicBezTo>
                    <a:pt x="15732" y="141692"/>
                    <a:pt x="10286" y="139436"/>
                    <a:pt x="6271" y="135421"/>
                  </a:cubicBezTo>
                  <a:cubicBezTo>
                    <a:pt x="2256" y="131406"/>
                    <a:pt x="0" y="125960"/>
                    <a:pt x="0" y="120282"/>
                  </a:cubicBezTo>
                  <a:lnTo>
                    <a:pt x="0" y="21410"/>
                  </a:lnTo>
                  <a:cubicBezTo>
                    <a:pt x="0" y="15732"/>
                    <a:pt x="2256" y="10286"/>
                    <a:pt x="6271" y="6271"/>
                  </a:cubicBezTo>
                  <a:cubicBezTo>
                    <a:pt x="10286" y="2256"/>
                    <a:pt x="15732" y="0"/>
                    <a:pt x="21410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47625"/>
              <a:ext cx="5441694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-193397" y="-108627"/>
            <a:ext cx="4287337" cy="412575"/>
          </a:xfrm>
          <a:custGeom>
            <a:avLst/>
            <a:gdLst/>
            <a:ahLst/>
            <a:cxnLst/>
            <a:rect l="l" t="t" r="r" b="b"/>
            <a:pathLst>
              <a:path w="4287337" h="412575">
                <a:moveTo>
                  <a:pt x="0" y="0"/>
                </a:moveTo>
                <a:lnTo>
                  <a:pt x="4287337" y="0"/>
                </a:lnTo>
                <a:lnTo>
                  <a:pt x="4287337" y="412576"/>
                </a:lnTo>
                <a:lnTo>
                  <a:pt x="0" y="4125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478956" r="-11191" b="-115767"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-1404985" y="-723743"/>
            <a:ext cx="2809969" cy="2414817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7420640" y="7599114"/>
            <a:ext cx="2311589" cy="1817640"/>
            <a:chOff x="0" y="0"/>
            <a:chExt cx="696717" cy="547840"/>
          </a:xfrm>
        </p:grpSpPr>
        <p:sp>
          <p:nvSpPr>
            <p:cNvPr id="30" name="Freeform 30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31" name="TextBox 31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7092320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9" y="0"/>
                </a:lnTo>
                <a:lnTo>
                  <a:pt x="1351009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-2529484" y="5407652"/>
            <a:ext cx="6209024" cy="4791110"/>
            <a:chOff x="0" y="0"/>
            <a:chExt cx="456596" cy="352326"/>
          </a:xfrm>
        </p:grpSpPr>
        <p:sp>
          <p:nvSpPr>
            <p:cNvPr id="34" name="Freeform 34"/>
            <p:cNvSpPr/>
            <p:nvPr/>
          </p:nvSpPr>
          <p:spPr>
            <a:xfrm>
              <a:off x="12112" y="0"/>
              <a:ext cx="432372" cy="352326"/>
            </a:xfrm>
            <a:custGeom>
              <a:avLst/>
              <a:gdLst/>
              <a:ahLst/>
              <a:cxnLst/>
              <a:rect l="l" t="t" r="r" b="b"/>
              <a:pathLst>
                <a:path w="432372" h="352326">
                  <a:moveTo>
                    <a:pt x="212605" y="0"/>
                  </a:moveTo>
                  <a:lnTo>
                    <a:pt x="16566" y="0"/>
                  </a:lnTo>
                  <a:cubicBezTo>
                    <a:pt x="10649" y="0"/>
                    <a:pt x="5181" y="3156"/>
                    <a:pt x="2221" y="8280"/>
                  </a:cubicBezTo>
                  <a:cubicBezTo>
                    <a:pt x="-738" y="13404"/>
                    <a:pt x="-740" y="19717"/>
                    <a:pt x="2216" y="24843"/>
                  </a:cubicBezTo>
                  <a:lnTo>
                    <a:pt x="176760" y="327483"/>
                  </a:lnTo>
                  <a:cubicBezTo>
                    <a:pt x="185626" y="342855"/>
                    <a:pt x="202021" y="352326"/>
                    <a:pt x="219766" y="352326"/>
                  </a:cubicBezTo>
                  <a:lnTo>
                    <a:pt x="415805" y="352326"/>
                  </a:lnTo>
                  <a:cubicBezTo>
                    <a:pt x="421723" y="352326"/>
                    <a:pt x="427190" y="349170"/>
                    <a:pt x="430150" y="344046"/>
                  </a:cubicBezTo>
                  <a:cubicBezTo>
                    <a:pt x="433110" y="338922"/>
                    <a:pt x="433112" y="332609"/>
                    <a:pt x="430156" y="327483"/>
                  </a:cubicBezTo>
                  <a:lnTo>
                    <a:pt x="255611" y="24843"/>
                  </a:lnTo>
                  <a:cubicBezTo>
                    <a:pt x="246746" y="9471"/>
                    <a:pt x="230350" y="0"/>
                    <a:pt x="212605" y="0"/>
                  </a:cubicBezTo>
                  <a:close/>
                </a:path>
              </a:pathLst>
            </a:custGeom>
            <a:blipFill>
              <a:blip r:embed="rId10"/>
              <a:stretch>
                <a:fillRect l="-11115" r="-11115"/>
              </a:stretch>
            </a:blipFill>
          </p:spPr>
        </p:sp>
      </p:grpSp>
      <p:sp>
        <p:nvSpPr>
          <p:cNvPr id="35" name="Freeform 35"/>
          <p:cNvSpPr/>
          <p:nvPr/>
        </p:nvSpPr>
        <p:spPr>
          <a:xfrm rot="1913447">
            <a:off x="13734568" y="7308371"/>
            <a:ext cx="3827756" cy="1507179"/>
          </a:xfrm>
          <a:custGeom>
            <a:avLst/>
            <a:gdLst/>
            <a:ahLst/>
            <a:cxnLst/>
            <a:rect l="l" t="t" r="r" b="b"/>
            <a:pathLst>
              <a:path w="3827756" h="1507179">
                <a:moveTo>
                  <a:pt x="0" y="0"/>
                </a:moveTo>
                <a:lnTo>
                  <a:pt x="3827756" y="0"/>
                </a:lnTo>
                <a:lnTo>
                  <a:pt x="3827756" y="1507178"/>
                </a:lnTo>
                <a:lnTo>
                  <a:pt x="0" y="150717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4016" t="-50121" r="-71398" b="-48124"/>
            </a:stretch>
          </a:blipFill>
        </p:spPr>
      </p:sp>
      <p:sp>
        <p:nvSpPr>
          <p:cNvPr id="36" name="TextBox 36"/>
          <p:cNvSpPr txBox="1"/>
          <p:nvPr/>
        </p:nvSpPr>
        <p:spPr>
          <a:xfrm>
            <a:off x="12591267" y="1926849"/>
            <a:ext cx="3258258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Vulnerabilitatea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7615754" y="8004810"/>
            <a:ext cx="3630929" cy="12534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Distribuția inegală pe tipuri de joburi menține diferențele salariale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050411" y="1729007"/>
            <a:ext cx="3258258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Full time-Job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352596" y="1729007"/>
            <a:ext cx="3258258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Segregarea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2982208" y="4333232"/>
            <a:ext cx="3630929" cy="20916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399" b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Salariile mici (low-paid) sunt poarta către instabilitate financiară, un risc mult mai mare pentru femei.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289" y="9651159"/>
            <a:ext cx="18441998" cy="6462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291956" cy="414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74399" y="0"/>
            <a:ext cx="1499746" cy="150584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446687" y="7353300"/>
            <a:ext cx="7327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i="1" dirty="0"/>
              <a:t>Sursa: </a:t>
            </a:r>
            <a:r>
              <a:rPr lang="en-US" b="1" i="1" dirty="0"/>
              <a:t>https://ec.europa.eu/eurostat/cache/countryfacts/#?geo=EU,EA,RO</a:t>
            </a: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1091433"/>
              </p:ext>
            </p:extLst>
          </p:nvPr>
        </p:nvGraphicFramePr>
        <p:xfrm>
          <a:off x="3200400" y="1577332"/>
          <a:ext cx="11430000" cy="555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43022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6289" y="9651159"/>
            <a:ext cx="18441998" cy="6462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15094" y="0"/>
            <a:ext cx="4291956" cy="414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35400" y="414564"/>
            <a:ext cx="1505843" cy="1505843"/>
          </a:xfrm>
          <a:prstGeom prst="rect">
            <a:avLst/>
          </a:prstGeom>
        </p:spPr>
      </p:pic>
      <p:sp>
        <p:nvSpPr>
          <p:cNvPr id="5" name="TextBox 38"/>
          <p:cNvSpPr txBox="1"/>
          <p:nvPr/>
        </p:nvSpPr>
        <p:spPr>
          <a:xfrm>
            <a:off x="2743200" y="1028700"/>
            <a:ext cx="10979789" cy="1000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Structura </a:t>
            </a:r>
            <a:r>
              <a:rPr lang="fr-FR" sz="27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populației</a:t>
            </a: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fr-FR" sz="27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ocupate</a:t>
            </a: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fr-FR" sz="27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în</a:t>
            </a: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fr-FR" sz="27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activități</a:t>
            </a: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fr-FR" sz="27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neagricole</a:t>
            </a: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, </a:t>
            </a:r>
            <a:r>
              <a:rPr lang="fr-FR" sz="2799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pe</a:t>
            </a:r>
            <a:r>
              <a:rPr lang="fr-FR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sexe (2024)</a:t>
            </a:r>
            <a:endParaRPr lang="en-US" sz="2799" b="1" dirty="0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pic>
        <p:nvPicPr>
          <p:cNvPr id="6" name="Picture 5"/>
          <p:cNvPicPr/>
          <p:nvPr/>
        </p:nvPicPr>
        <p:blipFill rotWithShape="1">
          <a:blip r:embed="rId5"/>
          <a:srcRect l="58434" t="47121" r="20070" b="21419"/>
          <a:stretch/>
        </p:blipFill>
        <p:spPr bwMode="auto">
          <a:xfrm>
            <a:off x="3657600" y="2552700"/>
            <a:ext cx="8381999" cy="4572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/>
          <p:nvPr/>
        </p:nvPicPr>
        <p:blipFill rotWithShape="1">
          <a:blip r:embed="rId6"/>
          <a:srcRect l="39101" t="76353" r="27565" b="8604"/>
          <a:stretch/>
        </p:blipFill>
        <p:spPr bwMode="auto">
          <a:xfrm>
            <a:off x="12268200" y="3717384"/>
            <a:ext cx="5215384" cy="263095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838857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095" y="9612193"/>
            <a:ext cx="18448095" cy="6462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95300"/>
            <a:ext cx="1505843" cy="15058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25"/>
            <a:ext cx="4291956" cy="414564"/>
          </a:xfrm>
          <a:prstGeom prst="rect">
            <a:avLst/>
          </a:prstGeom>
        </p:spPr>
      </p:pic>
      <p:sp>
        <p:nvSpPr>
          <p:cNvPr id="6" name="TextBox 38"/>
          <p:cNvSpPr txBox="1"/>
          <p:nvPr/>
        </p:nvSpPr>
        <p:spPr>
          <a:xfrm>
            <a:off x="2743200" y="1028700"/>
            <a:ext cx="10979789" cy="457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ro-RO" sz="2799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Rata șomajului  pe grupe de vârstă și sex (%) </a:t>
            </a:r>
            <a:endParaRPr lang="en-US" sz="2799" b="1" dirty="0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5"/>
          <a:srcRect l="57436" t="46612" r="19103" b="22507"/>
          <a:stretch/>
        </p:blipFill>
        <p:spPr bwMode="auto">
          <a:xfrm>
            <a:off x="4953000" y="2247900"/>
            <a:ext cx="7696200" cy="49601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66493" y="-876300"/>
            <a:ext cx="5243014" cy="96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54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403112" y="3571900"/>
            <a:ext cx="6045827" cy="5237198"/>
          </a:xfrm>
          <a:custGeom>
            <a:avLst/>
            <a:gdLst/>
            <a:ahLst/>
            <a:cxnLst/>
            <a:rect l="l" t="t" r="r" b="b"/>
            <a:pathLst>
              <a:path w="6045827" h="5237198">
                <a:moveTo>
                  <a:pt x="0" y="0"/>
                </a:moveTo>
                <a:lnTo>
                  <a:pt x="6045827" y="0"/>
                </a:lnTo>
                <a:lnTo>
                  <a:pt x="6045827" y="5237198"/>
                </a:lnTo>
                <a:lnTo>
                  <a:pt x="0" y="523719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3125550" y="-3296953"/>
            <a:ext cx="8555124" cy="4688015"/>
            <a:chOff x="0" y="0"/>
            <a:chExt cx="999749" cy="547840"/>
          </a:xfrm>
        </p:grpSpPr>
        <p:sp>
          <p:nvSpPr>
            <p:cNvPr id="5" name="Freeform 5"/>
            <p:cNvSpPr/>
            <p:nvPr/>
          </p:nvSpPr>
          <p:spPr>
            <a:xfrm>
              <a:off x="4485" y="0"/>
              <a:ext cx="990778" cy="547840"/>
            </a:xfrm>
            <a:custGeom>
              <a:avLst/>
              <a:gdLst/>
              <a:ahLst/>
              <a:cxnLst/>
              <a:rect l="l" t="t" r="r" b="b"/>
              <a:pathLst>
                <a:path w="990778" h="547840">
                  <a:moveTo>
                    <a:pt x="987176" y="284822"/>
                  </a:moveTo>
                  <a:lnTo>
                    <a:pt x="800151" y="536938"/>
                  </a:lnTo>
                  <a:cubicBezTo>
                    <a:pt x="795063" y="543796"/>
                    <a:pt x="787029" y="547840"/>
                    <a:pt x="778489" y="547840"/>
                  </a:cubicBezTo>
                  <a:lnTo>
                    <a:pt x="212289" y="547840"/>
                  </a:lnTo>
                  <a:cubicBezTo>
                    <a:pt x="203750" y="547840"/>
                    <a:pt x="195715" y="543796"/>
                    <a:pt x="190628" y="536938"/>
                  </a:cubicBezTo>
                  <a:lnTo>
                    <a:pt x="3602" y="284822"/>
                  </a:lnTo>
                  <a:cubicBezTo>
                    <a:pt x="-1201" y="278347"/>
                    <a:pt x="-1201" y="269492"/>
                    <a:pt x="3602" y="263018"/>
                  </a:cubicBezTo>
                  <a:lnTo>
                    <a:pt x="190628" y="10902"/>
                  </a:lnTo>
                  <a:cubicBezTo>
                    <a:pt x="195715" y="4044"/>
                    <a:pt x="203750" y="0"/>
                    <a:pt x="212289" y="0"/>
                  </a:cubicBezTo>
                  <a:lnTo>
                    <a:pt x="778489" y="0"/>
                  </a:lnTo>
                  <a:cubicBezTo>
                    <a:pt x="787029" y="0"/>
                    <a:pt x="795063" y="4044"/>
                    <a:pt x="800151" y="10902"/>
                  </a:cubicBezTo>
                  <a:lnTo>
                    <a:pt x="987176" y="263018"/>
                  </a:lnTo>
                  <a:cubicBezTo>
                    <a:pt x="991979" y="269492"/>
                    <a:pt x="991979" y="278347"/>
                    <a:pt x="987176" y="284822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114300" y="-47625"/>
              <a:ext cx="771149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-3050398" y="6914292"/>
            <a:ext cx="8555124" cy="4688015"/>
            <a:chOff x="0" y="0"/>
            <a:chExt cx="999749" cy="547840"/>
          </a:xfrm>
        </p:grpSpPr>
        <p:sp>
          <p:nvSpPr>
            <p:cNvPr id="8" name="Freeform 8"/>
            <p:cNvSpPr/>
            <p:nvPr/>
          </p:nvSpPr>
          <p:spPr>
            <a:xfrm>
              <a:off x="4485" y="0"/>
              <a:ext cx="990778" cy="547840"/>
            </a:xfrm>
            <a:custGeom>
              <a:avLst/>
              <a:gdLst/>
              <a:ahLst/>
              <a:cxnLst/>
              <a:rect l="l" t="t" r="r" b="b"/>
              <a:pathLst>
                <a:path w="990778" h="547840">
                  <a:moveTo>
                    <a:pt x="987176" y="284822"/>
                  </a:moveTo>
                  <a:lnTo>
                    <a:pt x="800151" y="536938"/>
                  </a:lnTo>
                  <a:cubicBezTo>
                    <a:pt x="795063" y="543796"/>
                    <a:pt x="787029" y="547840"/>
                    <a:pt x="778489" y="547840"/>
                  </a:cubicBezTo>
                  <a:lnTo>
                    <a:pt x="212289" y="547840"/>
                  </a:lnTo>
                  <a:cubicBezTo>
                    <a:pt x="203750" y="547840"/>
                    <a:pt x="195715" y="543796"/>
                    <a:pt x="190628" y="536938"/>
                  </a:cubicBezTo>
                  <a:lnTo>
                    <a:pt x="3602" y="284822"/>
                  </a:lnTo>
                  <a:cubicBezTo>
                    <a:pt x="-1201" y="278347"/>
                    <a:pt x="-1201" y="269492"/>
                    <a:pt x="3602" y="263018"/>
                  </a:cubicBezTo>
                  <a:lnTo>
                    <a:pt x="190628" y="10902"/>
                  </a:lnTo>
                  <a:cubicBezTo>
                    <a:pt x="195715" y="4044"/>
                    <a:pt x="203750" y="0"/>
                    <a:pt x="212289" y="0"/>
                  </a:cubicBezTo>
                  <a:lnTo>
                    <a:pt x="778489" y="0"/>
                  </a:lnTo>
                  <a:cubicBezTo>
                    <a:pt x="787029" y="0"/>
                    <a:pt x="795063" y="4044"/>
                    <a:pt x="800151" y="10902"/>
                  </a:cubicBezTo>
                  <a:lnTo>
                    <a:pt x="987176" y="263018"/>
                  </a:lnTo>
                  <a:cubicBezTo>
                    <a:pt x="991979" y="269492"/>
                    <a:pt x="991979" y="278347"/>
                    <a:pt x="987176" y="284822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771149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823759" y="-826130"/>
            <a:ext cx="5574694" cy="9025955"/>
            <a:chOff x="0" y="0"/>
            <a:chExt cx="431414" cy="698500"/>
          </a:xfrm>
        </p:grpSpPr>
        <p:sp>
          <p:nvSpPr>
            <p:cNvPr id="11" name="Freeform 11"/>
            <p:cNvSpPr/>
            <p:nvPr/>
          </p:nvSpPr>
          <p:spPr>
            <a:xfrm>
              <a:off x="12737" y="0"/>
              <a:ext cx="405941" cy="698500"/>
            </a:xfrm>
            <a:custGeom>
              <a:avLst/>
              <a:gdLst/>
              <a:ahLst/>
              <a:cxnLst/>
              <a:rect l="l" t="t" r="r" b="b"/>
              <a:pathLst>
                <a:path w="405941" h="698500">
                  <a:moveTo>
                    <a:pt x="394931" y="390063"/>
                  </a:moveTo>
                  <a:lnTo>
                    <a:pt x="221767" y="687690"/>
                  </a:lnTo>
                  <a:cubicBezTo>
                    <a:pt x="217873" y="694383"/>
                    <a:pt x="210713" y="698500"/>
                    <a:pt x="202970" y="698500"/>
                  </a:cubicBezTo>
                  <a:lnTo>
                    <a:pt x="202970" y="698500"/>
                  </a:lnTo>
                  <a:cubicBezTo>
                    <a:pt x="195227" y="698500"/>
                    <a:pt x="188067" y="694383"/>
                    <a:pt x="184173" y="687690"/>
                  </a:cubicBezTo>
                  <a:lnTo>
                    <a:pt x="11009" y="390063"/>
                  </a:lnTo>
                  <a:cubicBezTo>
                    <a:pt x="-3670" y="364834"/>
                    <a:pt x="-3670" y="333666"/>
                    <a:pt x="11009" y="308437"/>
                  </a:cubicBezTo>
                  <a:lnTo>
                    <a:pt x="184173" y="10810"/>
                  </a:lnTo>
                  <a:cubicBezTo>
                    <a:pt x="188067" y="4117"/>
                    <a:pt x="195227" y="0"/>
                    <a:pt x="202970" y="0"/>
                  </a:cubicBezTo>
                  <a:lnTo>
                    <a:pt x="202970" y="0"/>
                  </a:lnTo>
                  <a:cubicBezTo>
                    <a:pt x="210713" y="0"/>
                    <a:pt x="217873" y="4117"/>
                    <a:pt x="221767" y="10810"/>
                  </a:cubicBezTo>
                  <a:lnTo>
                    <a:pt x="394931" y="308437"/>
                  </a:lnTo>
                  <a:cubicBezTo>
                    <a:pt x="409610" y="333666"/>
                    <a:pt x="409610" y="364834"/>
                    <a:pt x="394931" y="390063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202814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2040384" y="7905069"/>
            <a:ext cx="12935908" cy="5977256"/>
            <a:chOff x="0" y="0"/>
            <a:chExt cx="1511686" cy="698500"/>
          </a:xfrm>
        </p:grpSpPr>
        <p:sp>
          <p:nvSpPr>
            <p:cNvPr id="14" name="Freeform 14"/>
            <p:cNvSpPr/>
            <p:nvPr/>
          </p:nvSpPr>
          <p:spPr>
            <a:xfrm>
              <a:off x="5489" y="0"/>
              <a:ext cx="1500708" cy="698500"/>
            </a:xfrm>
            <a:custGeom>
              <a:avLst/>
              <a:gdLst/>
              <a:ahLst/>
              <a:cxnLst/>
              <a:rect l="l" t="t" r="r" b="b"/>
              <a:pathLst>
                <a:path w="1500708" h="698500">
                  <a:moveTo>
                    <a:pt x="1495963" y="366838"/>
                  </a:moveTo>
                  <a:lnTo>
                    <a:pt x="1313230" y="680912"/>
                  </a:lnTo>
                  <a:cubicBezTo>
                    <a:pt x="1306894" y="691801"/>
                    <a:pt x="1295246" y="698500"/>
                    <a:pt x="1282648" y="698500"/>
                  </a:cubicBezTo>
                  <a:lnTo>
                    <a:pt x="218059" y="698500"/>
                  </a:lnTo>
                  <a:cubicBezTo>
                    <a:pt x="205461" y="698500"/>
                    <a:pt x="193813" y="691801"/>
                    <a:pt x="187478" y="680912"/>
                  </a:cubicBezTo>
                  <a:lnTo>
                    <a:pt x="4744" y="366838"/>
                  </a:lnTo>
                  <a:cubicBezTo>
                    <a:pt x="-1582" y="355966"/>
                    <a:pt x="-1582" y="342534"/>
                    <a:pt x="4744" y="331662"/>
                  </a:cubicBezTo>
                  <a:lnTo>
                    <a:pt x="187478" y="17588"/>
                  </a:lnTo>
                  <a:cubicBezTo>
                    <a:pt x="193813" y="6699"/>
                    <a:pt x="205461" y="0"/>
                    <a:pt x="218059" y="0"/>
                  </a:cubicBezTo>
                  <a:lnTo>
                    <a:pt x="1282648" y="0"/>
                  </a:lnTo>
                  <a:cubicBezTo>
                    <a:pt x="1295246" y="0"/>
                    <a:pt x="1306894" y="6699"/>
                    <a:pt x="1313230" y="17588"/>
                  </a:cubicBezTo>
                  <a:lnTo>
                    <a:pt x="1495963" y="331662"/>
                  </a:lnTo>
                  <a:cubicBezTo>
                    <a:pt x="1502289" y="342534"/>
                    <a:pt x="1502289" y="355966"/>
                    <a:pt x="1495963" y="366838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1283086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634036" y="-4274165"/>
            <a:ext cx="12935908" cy="5977256"/>
            <a:chOff x="0" y="0"/>
            <a:chExt cx="1511686" cy="698500"/>
          </a:xfrm>
        </p:grpSpPr>
        <p:sp>
          <p:nvSpPr>
            <p:cNvPr id="17" name="Freeform 17"/>
            <p:cNvSpPr/>
            <p:nvPr/>
          </p:nvSpPr>
          <p:spPr>
            <a:xfrm>
              <a:off x="5489" y="0"/>
              <a:ext cx="1500708" cy="698500"/>
            </a:xfrm>
            <a:custGeom>
              <a:avLst/>
              <a:gdLst/>
              <a:ahLst/>
              <a:cxnLst/>
              <a:rect l="l" t="t" r="r" b="b"/>
              <a:pathLst>
                <a:path w="1500708" h="698500">
                  <a:moveTo>
                    <a:pt x="1495963" y="366838"/>
                  </a:moveTo>
                  <a:lnTo>
                    <a:pt x="1313230" y="680912"/>
                  </a:lnTo>
                  <a:cubicBezTo>
                    <a:pt x="1306894" y="691801"/>
                    <a:pt x="1295246" y="698500"/>
                    <a:pt x="1282648" y="698500"/>
                  </a:cubicBezTo>
                  <a:lnTo>
                    <a:pt x="218059" y="698500"/>
                  </a:lnTo>
                  <a:cubicBezTo>
                    <a:pt x="205461" y="698500"/>
                    <a:pt x="193813" y="691801"/>
                    <a:pt x="187478" y="680912"/>
                  </a:cubicBezTo>
                  <a:lnTo>
                    <a:pt x="4744" y="366838"/>
                  </a:lnTo>
                  <a:cubicBezTo>
                    <a:pt x="-1582" y="355966"/>
                    <a:pt x="-1582" y="342534"/>
                    <a:pt x="4744" y="331662"/>
                  </a:cubicBezTo>
                  <a:lnTo>
                    <a:pt x="187478" y="17588"/>
                  </a:lnTo>
                  <a:cubicBezTo>
                    <a:pt x="193813" y="6699"/>
                    <a:pt x="205461" y="0"/>
                    <a:pt x="218059" y="0"/>
                  </a:cubicBezTo>
                  <a:lnTo>
                    <a:pt x="1282648" y="0"/>
                  </a:lnTo>
                  <a:cubicBezTo>
                    <a:pt x="1295246" y="0"/>
                    <a:pt x="1306894" y="6699"/>
                    <a:pt x="1313230" y="17588"/>
                  </a:cubicBezTo>
                  <a:lnTo>
                    <a:pt x="1495963" y="331662"/>
                  </a:lnTo>
                  <a:cubicBezTo>
                    <a:pt x="1502289" y="342534"/>
                    <a:pt x="1502289" y="355966"/>
                    <a:pt x="1495963" y="366838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1283086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-498650" y="8664575"/>
            <a:ext cx="997301" cy="812800"/>
          </a:xfrm>
          <a:custGeom>
            <a:avLst/>
            <a:gdLst/>
            <a:ahLst/>
            <a:cxnLst/>
            <a:rect l="l" t="t" r="r" b="b"/>
            <a:pathLst>
              <a:path w="997301" h="812800">
                <a:moveTo>
                  <a:pt x="0" y="0"/>
                </a:moveTo>
                <a:lnTo>
                  <a:pt x="997300" y="0"/>
                </a:lnTo>
                <a:lnTo>
                  <a:pt x="997300" y="812800"/>
                </a:lnTo>
                <a:lnTo>
                  <a:pt x="0" y="812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2009966" y="994410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-588752" y="-39888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1227164" y="2448597"/>
            <a:ext cx="14704547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5"/>
              </a:lnSpc>
            </a:pPr>
            <a:r>
              <a:rPr lang="en-US" sz="4296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PERCEPȚIA ELEVILOR ASUPRA EGALITĂȚII DE GEN ȘI NEDISCRIMINĂRII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3858469" y="3888820"/>
            <a:ext cx="4720968" cy="833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4"/>
              </a:lnSpc>
            </a:pPr>
            <a:r>
              <a:rPr lang="en-US" sz="2924" b="1">
                <a:solidFill>
                  <a:srgbClr val="243B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Date despre Respondenți</a:t>
            </a:r>
          </a:p>
          <a:p>
            <a:pPr algn="ctr">
              <a:lnSpc>
                <a:spcPts val="2694"/>
              </a:lnSpc>
            </a:pPr>
            <a:endParaRPr lang="en-US" sz="2924" b="1">
              <a:solidFill>
                <a:srgbClr val="243B55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24" name="Group 24"/>
          <p:cNvGrpSpPr/>
          <p:nvPr/>
        </p:nvGrpSpPr>
        <p:grpSpPr>
          <a:xfrm>
            <a:off x="1582500" y="4112545"/>
            <a:ext cx="3086100" cy="3086100"/>
            <a:chOff x="0" y="0"/>
            <a:chExt cx="812800" cy="812800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26" name="TextBox 2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5597209" y="4970430"/>
            <a:ext cx="1220069" cy="1220069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155575"/>
              <a:ext cx="7112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11481587" y="8897937"/>
            <a:ext cx="6062018" cy="812800"/>
          </a:xfrm>
          <a:custGeom>
            <a:avLst/>
            <a:gdLst/>
            <a:ahLst/>
            <a:cxnLst/>
            <a:rect l="l" t="t" r="r" b="b"/>
            <a:pathLst>
              <a:path w="6062018" h="812800">
                <a:moveTo>
                  <a:pt x="0" y="0"/>
                </a:moveTo>
                <a:lnTo>
                  <a:pt x="6062018" y="0"/>
                </a:lnTo>
                <a:lnTo>
                  <a:pt x="6062018" y="812801"/>
                </a:lnTo>
                <a:lnTo>
                  <a:pt x="0" y="8128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r="-66635" b="-4084"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1582500" y="4627329"/>
            <a:ext cx="3086100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43B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69 elevi GT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1903401" y="332205"/>
            <a:ext cx="5218390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243B55"/>
                </a:solidFill>
                <a:latin typeface="Canva Sans"/>
                <a:ea typeface="Canva Sans"/>
                <a:cs typeface="Canva Sans"/>
                <a:sym typeface="Canva Sans"/>
              </a:rPr>
              <a:t>Studiu aplicat elevilor GT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597209" y="4627329"/>
            <a:ext cx="9297942" cy="27349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43B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71% Feminin</a:t>
            </a:r>
          </a:p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243B55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28.9% masculin</a:t>
            </a:r>
          </a:p>
          <a:p>
            <a:pPr algn="ctr">
              <a:lnSpc>
                <a:spcPts val="7279"/>
              </a:lnSpc>
            </a:pPr>
            <a:endParaRPr lang="en-US" sz="5199" b="1">
              <a:solidFill>
                <a:srgbClr val="243B55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8839200" y="3002927"/>
            <a:ext cx="9002116" cy="5021651"/>
          </a:xfrm>
          <a:custGeom>
            <a:avLst/>
            <a:gdLst/>
            <a:ahLst/>
            <a:cxnLst/>
            <a:rect l="l" t="t" r="r" b="b"/>
            <a:pathLst>
              <a:path w="9002116" h="5021651">
                <a:moveTo>
                  <a:pt x="0" y="0"/>
                </a:moveTo>
                <a:lnTo>
                  <a:pt x="9002116" y="0"/>
                </a:lnTo>
                <a:lnTo>
                  <a:pt x="9002116" y="5021651"/>
                </a:lnTo>
                <a:lnTo>
                  <a:pt x="0" y="50216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564" r="-12196" b="-261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2137719" y="801552"/>
            <a:ext cx="14811316" cy="2443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00"/>
              </a:lnSpc>
            </a:pPr>
            <a:r>
              <a:rPr lang="en-US" sz="52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PERCEPȚIA ASUPRA EGALITĂȚII DE ȘANSE ÎN ȘCOALĂ</a:t>
            </a:r>
          </a:p>
          <a:p>
            <a:pPr marL="0" lvl="0" indent="0" algn="ctr">
              <a:lnSpc>
                <a:spcPts val="6500"/>
              </a:lnSpc>
              <a:spcBef>
                <a:spcPct val="0"/>
              </a:spcBef>
            </a:pPr>
            <a:endParaRPr lang="en-US" sz="5200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0820400" y="3981704"/>
            <a:ext cx="604104" cy="2821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</a:t>
            </a:r>
            <a:r>
              <a:rPr lang="ro-RO" sz="1831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.4</a:t>
            </a:r>
            <a:r>
              <a:rPr lang="en-US" sz="1831" dirty="0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3750726"/>
            <a:ext cx="8367111" cy="394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69,6% consideră că în școală există egalitate de șanse între fete și băieți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29% apreciază că aceasta se manifestă doar parțial</a:t>
            </a:r>
          </a:p>
          <a:p>
            <a:pPr marL="604519" lvl="1" indent="-302260" algn="just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1,4% consideră că nu există, ceea ce indică o percepție preponderent pozitivă asupra climatului educațional.</a:t>
            </a:r>
          </a:p>
          <a:p>
            <a:pPr algn="just">
              <a:lnSpc>
                <a:spcPts val="3919"/>
              </a:lnSpc>
            </a:pPr>
            <a:endParaRPr lang="en-US" sz="27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379056" y="1514220"/>
            <a:ext cx="10502929" cy="902595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426802" y="6100602"/>
            <a:ext cx="5300671" cy="4555264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9455" y="0"/>
              <a:ext cx="793889" cy="698500"/>
            </a:xfrm>
            <a:custGeom>
              <a:avLst/>
              <a:gdLst/>
              <a:ahLst/>
              <a:cxnLst/>
              <a:rect l="l" t="t" r="r" b="b"/>
              <a:pathLst>
                <a:path w="793889" h="698500">
                  <a:moveTo>
                    <a:pt x="785717" y="379548"/>
                  </a:moveTo>
                  <a:lnTo>
                    <a:pt x="617773" y="668202"/>
                  </a:lnTo>
                  <a:cubicBezTo>
                    <a:pt x="606859" y="686960"/>
                    <a:pt x="586794" y="698500"/>
                    <a:pt x="565092" y="698500"/>
                  </a:cubicBezTo>
                  <a:lnTo>
                    <a:pt x="228798" y="698500"/>
                  </a:lnTo>
                  <a:cubicBezTo>
                    <a:pt x="207096" y="698500"/>
                    <a:pt x="187031" y="686960"/>
                    <a:pt x="176117" y="668202"/>
                  </a:cubicBezTo>
                  <a:lnTo>
                    <a:pt x="8173" y="379548"/>
                  </a:lnTo>
                  <a:cubicBezTo>
                    <a:pt x="-2724" y="360819"/>
                    <a:pt x="-2724" y="337681"/>
                    <a:pt x="8173" y="318952"/>
                  </a:cubicBezTo>
                  <a:lnTo>
                    <a:pt x="176117" y="30298"/>
                  </a:lnTo>
                  <a:cubicBezTo>
                    <a:pt x="187031" y="11540"/>
                    <a:pt x="207096" y="0"/>
                    <a:pt x="228798" y="0"/>
                  </a:cubicBezTo>
                  <a:lnTo>
                    <a:pt x="565092" y="0"/>
                  </a:lnTo>
                  <a:cubicBezTo>
                    <a:pt x="586794" y="0"/>
                    <a:pt x="606859" y="11540"/>
                    <a:pt x="617773" y="30298"/>
                  </a:cubicBezTo>
                  <a:lnTo>
                    <a:pt x="785717" y="318952"/>
                  </a:lnTo>
                  <a:cubicBezTo>
                    <a:pt x="796614" y="337681"/>
                    <a:pt x="796614" y="360819"/>
                    <a:pt x="785717" y="379548"/>
                  </a:cubicBezTo>
                  <a:close/>
                </a:path>
              </a:pathLst>
            </a:custGeom>
            <a:ln w="38100" cap="rnd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200942" y="-269972"/>
            <a:ext cx="8280913" cy="8796236"/>
            <a:chOff x="0" y="0"/>
            <a:chExt cx="657579" cy="698500"/>
          </a:xfrm>
        </p:grpSpPr>
        <p:sp>
          <p:nvSpPr>
            <p:cNvPr id="10" name="Freeform 10"/>
            <p:cNvSpPr/>
            <p:nvPr/>
          </p:nvSpPr>
          <p:spPr>
            <a:xfrm>
              <a:off x="9079" y="0"/>
              <a:ext cx="639421" cy="698500"/>
            </a:xfrm>
            <a:custGeom>
              <a:avLst/>
              <a:gdLst/>
              <a:ahLst/>
              <a:cxnLst/>
              <a:rect l="l" t="t" r="r" b="b"/>
              <a:pathLst>
                <a:path w="639421" h="698500">
                  <a:moveTo>
                    <a:pt x="631574" y="378341"/>
                  </a:moveTo>
                  <a:lnTo>
                    <a:pt x="462226" y="669409"/>
                  </a:lnTo>
                  <a:cubicBezTo>
                    <a:pt x="451746" y="687420"/>
                    <a:pt x="432481" y="698500"/>
                    <a:pt x="411643" y="698500"/>
                  </a:cubicBezTo>
                  <a:lnTo>
                    <a:pt x="227778" y="698500"/>
                  </a:lnTo>
                  <a:cubicBezTo>
                    <a:pt x="206940" y="698500"/>
                    <a:pt x="187674" y="687420"/>
                    <a:pt x="177195" y="669409"/>
                  </a:cubicBezTo>
                  <a:lnTo>
                    <a:pt x="7847" y="378341"/>
                  </a:lnTo>
                  <a:cubicBezTo>
                    <a:pt x="-2616" y="360358"/>
                    <a:pt x="-2616" y="338142"/>
                    <a:pt x="7847" y="320159"/>
                  </a:cubicBezTo>
                  <a:lnTo>
                    <a:pt x="177195" y="29091"/>
                  </a:lnTo>
                  <a:cubicBezTo>
                    <a:pt x="187674" y="11080"/>
                    <a:pt x="206940" y="0"/>
                    <a:pt x="227778" y="0"/>
                  </a:cubicBezTo>
                  <a:lnTo>
                    <a:pt x="411643" y="0"/>
                  </a:lnTo>
                  <a:cubicBezTo>
                    <a:pt x="432481" y="0"/>
                    <a:pt x="451746" y="11080"/>
                    <a:pt x="462226" y="29091"/>
                  </a:cubicBezTo>
                  <a:lnTo>
                    <a:pt x="631574" y="320159"/>
                  </a:lnTo>
                  <a:cubicBezTo>
                    <a:pt x="642037" y="338142"/>
                    <a:pt x="642037" y="360358"/>
                    <a:pt x="631574" y="378341"/>
                  </a:cubicBezTo>
                  <a:close/>
                </a:path>
              </a:pathLst>
            </a:custGeom>
            <a:blipFill>
              <a:blip r:embed="rId3"/>
              <a:stretch>
                <a:fillRect l="-31980" r="-31980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1" name="Freeform 11"/>
          <p:cNvSpPr/>
          <p:nvPr/>
        </p:nvSpPr>
        <p:spPr>
          <a:xfrm rot="7353578">
            <a:off x="628804" y="5804629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4853267" y="2790176"/>
            <a:ext cx="1519071" cy="1305452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12373" y="0"/>
              <a:ext cx="788055" cy="698500"/>
            </a:xfrm>
            <a:custGeom>
              <a:avLst/>
              <a:gdLst/>
              <a:ahLst/>
              <a:cxnLst/>
              <a:rect l="l" t="t" r="r" b="b"/>
              <a:pathLst>
                <a:path w="788055" h="698500">
                  <a:moveTo>
                    <a:pt x="777360" y="388896"/>
                  </a:moveTo>
                  <a:lnTo>
                    <a:pt x="620294" y="658854"/>
                  </a:lnTo>
                  <a:cubicBezTo>
                    <a:pt x="606013" y="683400"/>
                    <a:pt x="579757" y="698500"/>
                    <a:pt x="551359" y="698500"/>
                  </a:cubicBezTo>
                  <a:lnTo>
                    <a:pt x="236695" y="698500"/>
                  </a:lnTo>
                  <a:cubicBezTo>
                    <a:pt x="208297" y="698500"/>
                    <a:pt x="182041" y="683400"/>
                    <a:pt x="167760" y="658854"/>
                  </a:cubicBezTo>
                  <a:lnTo>
                    <a:pt x="10694" y="388896"/>
                  </a:lnTo>
                  <a:cubicBezTo>
                    <a:pt x="-3565" y="364389"/>
                    <a:pt x="-3565" y="334111"/>
                    <a:pt x="10694" y="309604"/>
                  </a:cubicBezTo>
                  <a:lnTo>
                    <a:pt x="167760" y="39646"/>
                  </a:lnTo>
                  <a:cubicBezTo>
                    <a:pt x="182041" y="15100"/>
                    <a:pt x="208297" y="0"/>
                    <a:pt x="236695" y="0"/>
                  </a:cubicBezTo>
                  <a:lnTo>
                    <a:pt x="551359" y="0"/>
                  </a:lnTo>
                  <a:cubicBezTo>
                    <a:pt x="579757" y="0"/>
                    <a:pt x="606013" y="15100"/>
                    <a:pt x="620294" y="39646"/>
                  </a:cubicBezTo>
                  <a:lnTo>
                    <a:pt x="777360" y="309604"/>
                  </a:lnTo>
                  <a:cubicBezTo>
                    <a:pt x="791619" y="334111"/>
                    <a:pt x="791619" y="364389"/>
                    <a:pt x="777360" y="388896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016735" y="7820510"/>
            <a:ext cx="1673064" cy="1437790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11234" y="0"/>
              <a:ext cx="790332" cy="698500"/>
            </a:xfrm>
            <a:custGeom>
              <a:avLst/>
              <a:gdLst/>
              <a:ahLst/>
              <a:cxnLst/>
              <a:rect l="l" t="t" r="r" b="b"/>
              <a:pathLst>
                <a:path w="790332" h="698500">
                  <a:moveTo>
                    <a:pt x="780622" y="385247"/>
                  </a:moveTo>
                  <a:lnTo>
                    <a:pt x="619310" y="662503"/>
                  </a:lnTo>
                  <a:cubicBezTo>
                    <a:pt x="606343" y="684789"/>
                    <a:pt x="582504" y="698500"/>
                    <a:pt x="556720" y="698500"/>
                  </a:cubicBezTo>
                  <a:lnTo>
                    <a:pt x="233613" y="698500"/>
                  </a:lnTo>
                  <a:cubicBezTo>
                    <a:pt x="207828" y="698500"/>
                    <a:pt x="183989" y="684789"/>
                    <a:pt x="171022" y="662503"/>
                  </a:cubicBezTo>
                  <a:lnTo>
                    <a:pt x="9710" y="385247"/>
                  </a:lnTo>
                  <a:cubicBezTo>
                    <a:pt x="-3237" y="362995"/>
                    <a:pt x="-3237" y="335505"/>
                    <a:pt x="9710" y="313253"/>
                  </a:cubicBezTo>
                  <a:lnTo>
                    <a:pt x="171022" y="35997"/>
                  </a:lnTo>
                  <a:cubicBezTo>
                    <a:pt x="183989" y="13711"/>
                    <a:pt x="207828" y="0"/>
                    <a:pt x="233613" y="0"/>
                  </a:cubicBezTo>
                  <a:lnTo>
                    <a:pt x="556720" y="0"/>
                  </a:lnTo>
                  <a:cubicBezTo>
                    <a:pt x="582504" y="0"/>
                    <a:pt x="606343" y="13711"/>
                    <a:pt x="619310" y="35997"/>
                  </a:cubicBezTo>
                  <a:lnTo>
                    <a:pt x="780622" y="313253"/>
                  </a:lnTo>
                  <a:cubicBezTo>
                    <a:pt x="793569" y="335505"/>
                    <a:pt x="793569" y="362995"/>
                    <a:pt x="780622" y="385247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5301541" y="4769575"/>
            <a:ext cx="2141595" cy="1840433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8776" y="0"/>
              <a:ext cx="795248" cy="698500"/>
            </a:xfrm>
            <a:custGeom>
              <a:avLst/>
              <a:gdLst/>
              <a:ahLst/>
              <a:cxnLst/>
              <a:rect l="l" t="t" r="r" b="b"/>
              <a:pathLst>
                <a:path w="795248" h="698500">
                  <a:moveTo>
                    <a:pt x="787662" y="377372"/>
                  </a:moveTo>
                  <a:lnTo>
                    <a:pt x="617186" y="670378"/>
                  </a:lnTo>
                  <a:cubicBezTo>
                    <a:pt x="607056" y="687789"/>
                    <a:pt x="588432" y="698500"/>
                    <a:pt x="568289" y="698500"/>
                  </a:cubicBezTo>
                  <a:lnTo>
                    <a:pt x="226959" y="698500"/>
                  </a:lnTo>
                  <a:cubicBezTo>
                    <a:pt x="206816" y="698500"/>
                    <a:pt x="188192" y="687789"/>
                    <a:pt x="178062" y="670378"/>
                  </a:cubicBezTo>
                  <a:lnTo>
                    <a:pt x="7586" y="377372"/>
                  </a:lnTo>
                  <a:cubicBezTo>
                    <a:pt x="-2528" y="359988"/>
                    <a:pt x="-2528" y="338512"/>
                    <a:pt x="7586" y="321128"/>
                  </a:cubicBezTo>
                  <a:lnTo>
                    <a:pt x="178062" y="28122"/>
                  </a:lnTo>
                  <a:cubicBezTo>
                    <a:pt x="188192" y="10711"/>
                    <a:pt x="206816" y="0"/>
                    <a:pt x="226959" y="0"/>
                  </a:cubicBezTo>
                  <a:lnTo>
                    <a:pt x="568289" y="0"/>
                  </a:lnTo>
                  <a:cubicBezTo>
                    <a:pt x="588432" y="0"/>
                    <a:pt x="607056" y="10711"/>
                    <a:pt x="617186" y="28122"/>
                  </a:cubicBezTo>
                  <a:lnTo>
                    <a:pt x="787662" y="321128"/>
                  </a:lnTo>
                  <a:cubicBezTo>
                    <a:pt x="797776" y="338512"/>
                    <a:pt x="797776" y="359988"/>
                    <a:pt x="787662" y="377372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 rot="-10800000">
            <a:off x="-3407631" y="7797773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7805009" y="2528914"/>
            <a:ext cx="192715" cy="192715"/>
            <a:chOff x="0" y="0"/>
            <a:chExt cx="732454" cy="73245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7873124" y="4932843"/>
            <a:ext cx="210657" cy="210657"/>
            <a:chOff x="0" y="0"/>
            <a:chExt cx="732454" cy="73245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7787066" y="6904445"/>
            <a:ext cx="191386" cy="191386"/>
            <a:chOff x="0" y="0"/>
            <a:chExt cx="732454" cy="732454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15682739" y="-2508868"/>
            <a:ext cx="5210521" cy="4477792"/>
            <a:chOff x="0" y="0"/>
            <a:chExt cx="812800" cy="698500"/>
          </a:xfrm>
        </p:grpSpPr>
        <p:sp>
          <p:nvSpPr>
            <p:cNvPr id="32" name="Freeform 32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3" name="TextBox 3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14043734" y="9851941"/>
            <a:ext cx="6154891" cy="592292"/>
          </a:xfrm>
          <a:custGeom>
            <a:avLst/>
            <a:gdLst/>
            <a:ahLst/>
            <a:cxnLst/>
            <a:rect l="l" t="t" r="r" b="b"/>
            <a:pathLst>
              <a:path w="6154891" h="592292">
                <a:moveTo>
                  <a:pt x="0" y="0"/>
                </a:moveTo>
                <a:lnTo>
                  <a:pt x="6154891" y="0"/>
                </a:lnTo>
                <a:lnTo>
                  <a:pt x="6154891" y="592292"/>
                </a:lnTo>
                <a:lnTo>
                  <a:pt x="0" y="5922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478956" r="-11191" b="-115767"/>
            </a:stretch>
          </a:blipFill>
        </p:spPr>
      </p:sp>
      <p:grpSp>
        <p:nvGrpSpPr>
          <p:cNvPr id="35" name="Group 35"/>
          <p:cNvGrpSpPr/>
          <p:nvPr/>
        </p:nvGrpSpPr>
        <p:grpSpPr>
          <a:xfrm>
            <a:off x="16883015" y="306811"/>
            <a:ext cx="2809969" cy="2414817"/>
            <a:chOff x="0" y="0"/>
            <a:chExt cx="812800" cy="698500"/>
          </a:xfrm>
        </p:grpSpPr>
        <p:sp>
          <p:nvSpPr>
            <p:cNvPr id="36" name="Freeform 36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37" name="TextBox 3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8" name="Freeform 38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5301541" y="552195"/>
            <a:ext cx="10435147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00"/>
              </a:lnSpc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VIZIUNEA EUROPEANĂ</a:t>
            </a:r>
          </a:p>
          <a:p>
            <a:pPr marL="0" lvl="0" indent="0" algn="l">
              <a:lnSpc>
                <a:spcPts val="7500"/>
              </a:lnSpc>
              <a:spcBef>
                <a:spcPct val="0"/>
              </a:spcBef>
            </a:pPr>
            <a:endParaRPr lang="en-US" sz="6000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40" name="TextBox 40"/>
          <p:cNvSpPr txBox="1"/>
          <p:nvPr/>
        </p:nvSpPr>
        <p:spPr>
          <a:xfrm>
            <a:off x="8332744" y="2212647"/>
            <a:ext cx="8550272" cy="1428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F8000"/>
                </a:solidFill>
                <a:latin typeface="Barlow Bold"/>
                <a:ea typeface="Barlow Bold"/>
                <a:cs typeface="Barlow Bold"/>
                <a:sym typeface="Barlow Bold"/>
              </a:rPr>
              <a:t>Strategia UE 2020-2025</a:t>
            </a:r>
            <a:r>
              <a:rPr lang="en-US" sz="2799" b="1">
                <a:solidFill>
                  <a:srgbClr val="243B55"/>
                </a:solidFill>
                <a:latin typeface="Barlow Bold"/>
                <a:ea typeface="Barlow Bold"/>
                <a:cs typeface="Barlow Bold"/>
                <a:sym typeface="Barlow Bold"/>
              </a:rPr>
              <a:t>:  direcții pentru egalitatea de gen și reducerea segregării. </a:t>
            </a:r>
          </a:p>
          <a:p>
            <a:pPr algn="l">
              <a:lnSpc>
                <a:spcPts val="3499"/>
              </a:lnSpc>
            </a:pPr>
            <a:endParaRPr lang="en-US" sz="2799" b="1">
              <a:solidFill>
                <a:srgbClr val="243B55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41" name="TextBox 41"/>
          <p:cNvSpPr txBox="1"/>
          <p:nvPr/>
        </p:nvSpPr>
        <p:spPr>
          <a:xfrm>
            <a:off x="8332744" y="4702900"/>
            <a:ext cx="9173784" cy="19234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F8000"/>
                </a:solidFill>
                <a:latin typeface="Barlow Bold"/>
                <a:ea typeface="Barlow Bold"/>
                <a:cs typeface="Barlow Bold"/>
                <a:sym typeface="Barlow Bold"/>
              </a:rPr>
              <a:t>Pilonul European al Drepturilor Sociale(2017)</a:t>
            </a:r>
            <a:r>
              <a:rPr lang="en-US" sz="2799" b="1">
                <a:solidFill>
                  <a:srgbClr val="243B55"/>
                </a:solidFill>
                <a:latin typeface="Barlow Bold"/>
                <a:ea typeface="Barlow Bold"/>
                <a:cs typeface="Barlow Bold"/>
                <a:sym typeface="Barlow Bold"/>
              </a:rPr>
              <a:t> : egalitatea de șanse și accesul pe piața muncii; condiții de muncă echitabile; protecție și incluziune socială.</a:t>
            </a:r>
          </a:p>
          <a:p>
            <a:pPr algn="l">
              <a:lnSpc>
                <a:spcPts val="3499"/>
              </a:lnSpc>
            </a:pPr>
            <a:endParaRPr lang="en-US" sz="2799" b="1">
              <a:solidFill>
                <a:srgbClr val="243B55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8332744" y="6622459"/>
            <a:ext cx="9707184" cy="19767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F8000"/>
                </a:solidFill>
                <a:latin typeface="Barlow Bold"/>
                <a:ea typeface="Barlow Bold"/>
                <a:cs typeface="Barlow Bold"/>
                <a:sym typeface="Barlow Bold"/>
              </a:rPr>
              <a:t>Directiva 2000/78/CE</a:t>
            </a:r>
            <a:r>
              <a:rPr lang="en-US" sz="2799" b="1">
                <a:solidFill>
                  <a:srgbClr val="243B55"/>
                </a:solidFill>
                <a:latin typeface="Barlow Bold"/>
                <a:ea typeface="Barlow Bold"/>
                <a:cs typeface="Barlow Bold"/>
                <a:sym typeface="Barlow Bold"/>
              </a:rPr>
              <a:t>:  cadrul general pentru combaterea discriminării în domeniul muncii și al formării profesionale, interzicând tratamentul diferit pe criterii care nu au legătură cu competența profesională.</a:t>
            </a:r>
          </a:p>
        </p:txBody>
      </p:sp>
      <p:sp>
        <p:nvSpPr>
          <p:cNvPr id="43" name="Freeform 43"/>
          <p:cNvSpPr/>
          <p:nvPr/>
        </p:nvSpPr>
        <p:spPr>
          <a:xfrm>
            <a:off x="4271153" y="9961423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4" y="0"/>
                </a:lnTo>
                <a:lnTo>
                  <a:pt x="961114" y="651154"/>
                </a:lnTo>
                <a:lnTo>
                  <a:pt x="0" y="6511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44" name="TextBox 44"/>
          <p:cNvSpPr txBox="1"/>
          <p:nvPr/>
        </p:nvSpPr>
        <p:spPr>
          <a:xfrm>
            <a:off x="8394132" y="3308048"/>
            <a:ext cx="9893868" cy="1108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 b="1">
                <a:solidFill>
                  <a:srgbClr val="000000"/>
                </a:solidFill>
                <a:latin typeface="Barlow Bold"/>
                <a:ea typeface="Barlow Bold"/>
                <a:cs typeface="Barlow Bold"/>
                <a:sym typeface="Barlow Bold"/>
              </a:rPr>
              <a:t> Femeile și bărbații au aceleași oportunități de dezvoltare personală și profesională; </a:t>
            </a:r>
          </a:p>
          <a:p>
            <a:pPr algn="l">
              <a:lnSpc>
                <a:spcPts val="2939"/>
              </a:lnSpc>
              <a:spcBef>
                <a:spcPct val="0"/>
              </a:spcBef>
            </a:pPr>
            <a:r>
              <a:rPr lang="en-US" sz="2099" b="1">
                <a:solidFill>
                  <a:srgbClr val="000000"/>
                </a:solidFill>
                <a:latin typeface="Barlow Bold"/>
                <a:ea typeface="Barlow Bold"/>
                <a:cs typeface="Barlow Bold"/>
                <a:sym typeface="Barlow Bold"/>
              </a:rPr>
              <a:t> Reducerea segregării de gen în educație și pe piața muncii și promovarea participării echilibrate în domeniile tehnice și științifice.</a:t>
            </a:r>
          </a:p>
        </p:txBody>
      </p:sp>
      <p:sp>
        <p:nvSpPr>
          <p:cNvPr id="45" name="Freeform 45"/>
          <p:cNvSpPr/>
          <p:nvPr/>
        </p:nvSpPr>
        <p:spPr>
          <a:xfrm>
            <a:off x="15886323" y="77261"/>
            <a:ext cx="2536656" cy="2096450"/>
          </a:xfrm>
          <a:custGeom>
            <a:avLst/>
            <a:gdLst/>
            <a:ahLst/>
            <a:cxnLst/>
            <a:rect l="l" t="t" r="r" b="b"/>
            <a:pathLst>
              <a:path w="2536656" h="2096450">
                <a:moveTo>
                  <a:pt x="0" y="0"/>
                </a:moveTo>
                <a:lnTo>
                  <a:pt x="2536657" y="0"/>
                </a:lnTo>
                <a:lnTo>
                  <a:pt x="2536657" y="2096450"/>
                </a:lnTo>
                <a:lnTo>
                  <a:pt x="0" y="209645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7852" r="-7852"/>
            </a:stretch>
          </a:blipFill>
        </p:spPr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554423" y="3026727"/>
            <a:ext cx="10670283" cy="5014166"/>
          </a:xfrm>
          <a:custGeom>
            <a:avLst/>
            <a:gdLst/>
            <a:ahLst/>
            <a:cxnLst/>
            <a:rect l="l" t="t" r="r" b="b"/>
            <a:pathLst>
              <a:path w="10670283" h="5014166">
                <a:moveTo>
                  <a:pt x="0" y="0"/>
                </a:moveTo>
                <a:lnTo>
                  <a:pt x="10670283" y="0"/>
                </a:lnTo>
                <a:lnTo>
                  <a:pt x="10670283" y="5014166"/>
                </a:lnTo>
                <a:lnTo>
                  <a:pt x="0" y="501416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807722" y="712152"/>
            <a:ext cx="13232367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TRATAMENTUL EGAL ÎNTRE ELEVI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941019" y="6439130"/>
            <a:ext cx="10318281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68,1% consideră că beneficiază de un tratament egal în mare măsură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29% apreciază că egalitatea se manifestă doar parțial</a:t>
            </a:r>
          </a:p>
          <a:p>
            <a:pPr marL="604523" lvl="1" indent="-302261" algn="l">
              <a:lnSpc>
                <a:spcPts val="3920"/>
              </a:lnSpc>
              <a:buFont typeface="Arial"/>
              <a:buChar char="•"/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2,9% consideră că nu există un tratament egal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526689" y="2905200"/>
            <a:ext cx="11613115" cy="5696632"/>
          </a:xfrm>
          <a:custGeom>
            <a:avLst/>
            <a:gdLst/>
            <a:ahLst/>
            <a:cxnLst/>
            <a:rect l="l" t="t" r="r" b="b"/>
            <a:pathLst>
              <a:path w="11613115" h="5696632">
                <a:moveTo>
                  <a:pt x="0" y="0"/>
                </a:moveTo>
                <a:lnTo>
                  <a:pt x="11613115" y="0"/>
                </a:lnTo>
                <a:lnTo>
                  <a:pt x="11613115" y="5696632"/>
                </a:lnTo>
                <a:lnTo>
                  <a:pt x="0" y="569663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684" b="-1684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807722" y="712152"/>
            <a:ext cx="1067255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SURSELE  DISCRIMINĂRII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007167" y="3002349"/>
            <a:ext cx="8366735" cy="3160415"/>
          </a:xfrm>
          <a:custGeom>
            <a:avLst/>
            <a:gdLst/>
            <a:ahLst/>
            <a:cxnLst/>
            <a:rect l="l" t="t" r="r" b="b"/>
            <a:pathLst>
              <a:path w="8366735" h="3160415">
                <a:moveTo>
                  <a:pt x="0" y="0"/>
                </a:moveTo>
                <a:lnTo>
                  <a:pt x="8366735" y="0"/>
                </a:lnTo>
                <a:lnTo>
                  <a:pt x="8366735" y="3160415"/>
                </a:lnTo>
                <a:lnTo>
                  <a:pt x="0" y="316041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10774" b="-10774"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3807722" y="721677"/>
            <a:ext cx="13132359" cy="2740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0"/>
              </a:lnSpc>
            </a:pPr>
            <a:r>
              <a:rPr lang="en-US" sz="38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PERCEPȚIA ELEVILOR PRIVIND SITUAȚIILE DE DEZAVANTAJ ÎN ACTIVITĂȚILE ȘCOLARE ȘI DE PRACTICĂ</a:t>
            </a:r>
          </a:p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endParaRPr lang="en-US" sz="3800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54837" y="6848564"/>
            <a:ext cx="15185244" cy="13627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40"/>
              </a:lnSpc>
            </a:pPr>
            <a:r>
              <a:rPr lang="en-US" sz="26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În ceea ce privește percepția elevilor privind situațiile de dezavantaj în activitățile școlare și de practică, 71% dintre respondenți declară că nu s-au simțit dezavantajați, în timp ce 29% afirmă că au avut astfel de experiențe.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3807722" y="721677"/>
            <a:ext cx="13232367" cy="1465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50"/>
              </a:lnSpc>
            </a:pPr>
            <a:r>
              <a:rPr lang="en-US" sz="42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PERCEPȚIA ASUPRA ACCESULUI LA MESERII</a:t>
            </a:r>
          </a:p>
          <a:p>
            <a:pPr marL="0" lvl="0" indent="0" algn="ctr">
              <a:lnSpc>
                <a:spcPts val="6375"/>
              </a:lnSpc>
              <a:spcBef>
                <a:spcPct val="0"/>
              </a:spcBef>
            </a:pPr>
            <a:endParaRPr lang="en-US" sz="4200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89472" y="6042308"/>
            <a:ext cx="17698528" cy="25596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44,9% dintre elevi susțin în totalitate egalitatea de gen în exercitarea oricărei meserii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44,9% manifestă un acord parțial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10,2% nu sunt de acord cu această afirmație, ceea ce indică existența unor percepții încă diferențiate privind accesul la anumite profesii.</a:t>
            </a:r>
          </a:p>
          <a:p>
            <a:pPr algn="ctr">
              <a:lnSpc>
                <a:spcPts val="4759"/>
              </a:lnSpc>
            </a:pPr>
            <a:endParaRPr lang="en-US" sz="2799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6617747" y="2502863"/>
            <a:ext cx="6035709" cy="2547836"/>
            <a:chOff x="0" y="0"/>
            <a:chExt cx="1589652" cy="67103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589652" cy="671035"/>
            </a:xfrm>
            <a:custGeom>
              <a:avLst/>
              <a:gdLst/>
              <a:ahLst/>
              <a:cxnLst/>
              <a:rect l="l" t="t" r="r" b="b"/>
              <a:pathLst>
                <a:path w="1589652" h="671035">
                  <a:moveTo>
                    <a:pt x="1386452" y="0"/>
                  </a:moveTo>
                  <a:cubicBezTo>
                    <a:pt x="1498676" y="0"/>
                    <a:pt x="1589652" y="150216"/>
                    <a:pt x="1589652" y="335517"/>
                  </a:cubicBezTo>
                  <a:cubicBezTo>
                    <a:pt x="1589652" y="520819"/>
                    <a:pt x="1498676" y="671035"/>
                    <a:pt x="1386452" y="671035"/>
                  </a:cubicBezTo>
                  <a:lnTo>
                    <a:pt x="203200" y="671035"/>
                  </a:lnTo>
                  <a:cubicBezTo>
                    <a:pt x="90976" y="671035"/>
                    <a:pt x="0" y="520819"/>
                    <a:pt x="0" y="335517"/>
                  </a:cubicBezTo>
                  <a:cubicBezTo>
                    <a:pt x="0" y="15021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0" y="-9525"/>
              <a:ext cx="1589652" cy="680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559"/>
                </a:lnSpc>
              </a:pPr>
              <a:r>
                <a:rPr lang="en-US" sz="3799" b="1">
                  <a:solidFill>
                    <a:srgbClr val="FFFFFF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10.2%</a:t>
              </a:r>
              <a:r>
                <a:rPr lang="en-US" sz="3799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  </a:t>
              </a:r>
            </a:p>
            <a:p>
              <a:pPr algn="ctr">
                <a:lnSpc>
                  <a:spcPts val="3359"/>
                </a:lnSpc>
              </a:pPr>
              <a:r>
                <a:rPr lang="en-US" sz="2799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percepții diferențiate</a:t>
              </a: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412587" y="1739522"/>
            <a:ext cx="9136006" cy="3875881"/>
          </a:xfrm>
          <a:custGeom>
            <a:avLst/>
            <a:gdLst/>
            <a:ahLst/>
            <a:cxnLst/>
            <a:rect l="l" t="t" r="r" b="b"/>
            <a:pathLst>
              <a:path w="9136006" h="3875881">
                <a:moveTo>
                  <a:pt x="0" y="0"/>
                </a:moveTo>
                <a:lnTo>
                  <a:pt x="9136007" y="0"/>
                </a:lnTo>
                <a:lnTo>
                  <a:pt x="9136007" y="3875881"/>
                </a:lnTo>
                <a:lnTo>
                  <a:pt x="0" y="38758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807722" y="712152"/>
            <a:ext cx="10672555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BARIERE ÎN CARIERĂ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924584" y="5772967"/>
            <a:ext cx="13648453" cy="3181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53,6% dintre elevi consideră că fetele și băieții beneficiază de șanse egale în alegerea unei cariere;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34,8% percep o egalitate parțială;</a:t>
            </a:r>
          </a:p>
          <a:p>
            <a:pPr marL="647702" lvl="1" indent="-323851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11,6% consideră că nu există șanse egale, ceea ce indică existența unor percepții încă diferențiate asupra egalității de gen în orientarea profesională.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690996" y="1674177"/>
            <a:ext cx="7405311" cy="3986327"/>
          </a:xfrm>
          <a:custGeom>
            <a:avLst/>
            <a:gdLst/>
            <a:ahLst/>
            <a:cxnLst/>
            <a:rect l="l" t="t" r="r" b="b"/>
            <a:pathLst>
              <a:path w="7405311" h="3986327">
                <a:moveTo>
                  <a:pt x="0" y="0"/>
                </a:moveTo>
                <a:lnTo>
                  <a:pt x="7405310" y="0"/>
                </a:lnTo>
                <a:lnTo>
                  <a:pt x="7405310" y="3986327"/>
                </a:lnTo>
                <a:lnTo>
                  <a:pt x="0" y="3986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126" r="-3126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8467386" y="1319513"/>
            <a:ext cx="9270383" cy="4106361"/>
          </a:xfrm>
          <a:custGeom>
            <a:avLst/>
            <a:gdLst/>
            <a:ahLst/>
            <a:cxnLst/>
            <a:rect l="l" t="t" r="r" b="b"/>
            <a:pathLst>
              <a:path w="9270383" h="4106361">
                <a:moveTo>
                  <a:pt x="0" y="0"/>
                </a:moveTo>
                <a:lnTo>
                  <a:pt x="9270383" y="0"/>
                </a:lnTo>
                <a:lnTo>
                  <a:pt x="9270383" y="4106362"/>
                </a:lnTo>
                <a:lnTo>
                  <a:pt x="0" y="410636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4066" r="-7034" b="-4066"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2061475" y="621110"/>
            <a:ext cx="5766465" cy="1110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799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DOMENII ASOCIATE UNUI GEN</a:t>
            </a:r>
          </a:p>
          <a:p>
            <a:pPr marL="0" lvl="0" indent="0" algn="ctr">
              <a:lnSpc>
                <a:spcPts val="5490"/>
              </a:lnSpc>
              <a:spcBef>
                <a:spcPct val="0"/>
              </a:spcBef>
            </a:pPr>
            <a:endParaRPr lang="en-US" sz="2799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36498" y="5650979"/>
            <a:ext cx="6579250" cy="294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59"/>
              </a:lnSpc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 </a:t>
            </a:r>
          </a:p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55,1% dintre elevi consideră că există domenii specifice unui anumit gen</a:t>
            </a:r>
          </a:p>
          <a:p>
            <a:pPr marL="604519" lvl="1" indent="-302260" algn="l">
              <a:lnSpc>
                <a:spcPts val="3359"/>
              </a:lnSpc>
              <a:buFont typeface="Arial"/>
              <a:buChar char="•"/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44,9% nu susțin această afirmație</a:t>
            </a: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3359"/>
              </a:lnSpc>
            </a:pPr>
            <a:endParaRPr lang="en-US" sz="2799" b="1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9125006" y="628883"/>
            <a:ext cx="5766465" cy="420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  <a:spcBef>
                <a:spcPct val="0"/>
              </a:spcBef>
            </a:pPr>
            <a:r>
              <a:rPr lang="en-US" sz="2799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DIFERENȚE DE ȘANSE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827940" y="5662727"/>
            <a:ext cx="9909829" cy="2472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60,9% dintre elevi percep existența unor diferențe de șanse între femei și bărbați în anumite domenii profesionale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 17,4% nu sunt de acord cu această afirmație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 b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21,7% nu dețin o opinie clară, ceea ce indică un nivel variabil de conștientizare asupra egalității de șanse pe piața muncii.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998053" y="8601993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79"/>
                </a:lnTo>
                <a:lnTo>
                  <a:pt x="0" y="334287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043734" y="9851941"/>
            <a:ext cx="4728496" cy="537986"/>
            <a:chOff x="0" y="0"/>
            <a:chExt cx="1245365" cy="14169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45365" cy="141692"/>
            </a:xfrm>
            <a:custGeom>
              <a:avLst/>
              <a:gdLst/>
              <a:ahLst/>
              <a:cxnLst/>
              <a:rect l="l" t="t" r="r" b="b"/>
              <a:pathLst>
                <a:path w="1245365" h="141692">
                  <a:moveTo>
                    <a:pt x="70846" y="0"/>
                  </a:moveTo>
                  <a:lnTo>
                    <a:pt x="1174519" y="0"/>
                  </a:lnTo>
                  <a:cubicBezTo>
                    <a:pt x="1193309" y="0"/>
                    <a:pt x="1211329" y="7464"/>
                    <a:pt x="1224615" y="20750"/>
                  </a:cubicBezTo>
                  <a:cubicBezTo>
                    <a:pt x="1237901" y="34036"/>
                    <a:pt x="1245365" y="52056"/>
                    <a:pt x="1245365" y="70846"/>
                  </a:cubicBezTo>
                  <a:lnTo>
                    <a:pt x="1245365" y="70846"/>
                  </a:lnTo>
                  <a:cubicBezTo>
                    <a:pt x="1245365" y="109973"/>
                    <a:pt x="1213647" y="141692"/>
                    <a:pt x="1174519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0" y="-47625"/>
              <a:ext cx="1245365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1328211" y="8954317"/>
            <a:ext cx="3389686" cy="2665365"/>
            <a:chOff x="0" y="0"/>
            <a:chExt cx="696717" cy="547840"/>
          </a:xfrm>
        </p:grpSpPr>
        <p:sp>
          <p:nvSpPr>
            <p:cNvPr id="14" name="Freeform 1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7507534" y="10040757"/>
            <a:ext cx="840062" cy="492487"/>
          </a:xfrm>
          <a:custGeom>
            <a:avLst/>
            <a:gdLst/>
            <a:ahLst/>
            <a:cxnLst/>
            <a:rect l="l" t="t" r="r" b="b"/>
            <a:pathLst>
              <a:path w="840062" h="492487">
                <a:moveTo>
                  <a:pt x="0" y="0"/>
                </a:moveTo>
                <a:lnTo>
                  <a:pt x="840062" y="0"/>
                </a:lnTo>
                <a:lnTo>
                  <a:pt x="840062" y="492486"/>
                </a:lnTo>
                <a:lnTo>
                  <a:pt x="0" y="4924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546476" y="520068"/>
            <a:ext cx="13451578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IMPACTUL PROIECTULUI PEO</a:t>
            </a:r>
          </a:p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endParaRPr lang="en-US" sz="6000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4837752" y="477447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20%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2206" y="2039672"/>
            <a:ext cx="3284755" cy="3284755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2240260" y="5314383"/>
            <a:ext cx="1003732" cy="878265"/>
            <a:chOff x="0" y="0"/>
            <a:chExt cx="812800" cy="7112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110B79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26754" y="2132474"/>
            <a:ext cx="3284755" cy="3284755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81778" y="2132474"/>
            <a:ext cx="3284755" cy="3284755"/>
          </a:xfrm>
          <a:prstGeom prst="rect">
            <a:avLst/>
          </a:prstGeom>
        </p:spPr>
      </p:pic>
      <p:grpSp>
        <p:nvGrpSpPr>
          <p:cNvPr id="25" name="Group 25"/>
          <p:cNvGrpSpPr/>
          <p:nvPr/>
        </p:nvGrpSpPr>
        <p:grpSpPr>
          <a:xfrm>
            <a:off x="7967267" y="5314383"/>
            <a:ext cx="1003732" cy="878265"/>
            <a:chOff x="0" y="0"/>
            <a:chExt cx="812800" cy="7112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110B79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3822291" y="5314383"/>
            <a:ext cx="1003732" cy="878265"/>
            <a:chOff x="0" y="0"/>
            <a:chExt cx="812800" cy="7112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711200"/>
                  </a:moveTo>
                  <a:lnTo>
                    <a:pt x="812800" y="0"/>
                  </a:lnTo>
                  <a:lnTo>
                    <a:pt x="0" y="0"/>
                  </a:lnTo>
                  <a:lnTo>
                    <a:pt x="406400" y="711200"/>
                  </a:lnTo>
                  <a:close/>
                </a:path>
              </a:pathLst>
            </a:custGeom>
            <a:solidFill>
              <a:srgbClr val="110B79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127000" y="3175"/>
              <a:ext cx="558800" cy="377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1" name="Freeform 31"/>
          <p:cNvSpPr/>
          <p:nvPr/>
        </p:nvSpPr>
        <p:spPr>
          <a:xfrm>
            <a:off x="1222558" y="8362762"/>
            <a:ext cx="14775496" cy="960607"/>
          </a:xfrm>
          <a:custGeom>
            <a:avLst/>
            <a:gdLst/>
            <a:ahLst/>
            <a:cxnLst/>
            <a:rect l="l" t="t" r="r" b="b"/>
            <a:pathLst>
              <a:path w="14775496" h="960607">
                <a:moveTo>
                  <a:pt x="0" y="0"/>
                </a:moveTo>
                <a:lnTo>
                  <a:pt x="14775495" y="0"/>
                </a:lnTo>
                <a:lnTo>
                  <a:pt x="14775495" y="960607"/>
                </a:lnTo>
                <a:lnTo>
                  <a:pt x="0" y="96060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5371" b="-15371"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15139804" y="6793979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30%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3107186" y="6905714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25%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653456" y="5615403"/>
            <a:ext cx="604104" cy="276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831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10%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240260" y="3358518"/>
            <a:ext cx="136864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94.2%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93370" y="6545074"/>
            <a:ext cx="5672654" cy="16462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47"/>
              </a:lnSpc>
            </a:pPr>
            <a:r>
              <a:rPr lang="en-US" sz="2891">
                <a:solidFill>
                  <a:srgbClr val="F48924"/>
                </a:solidFill>
                <a:latin typeface="Barlow"/>
                <a:ea typeface="Barlow"/>
                <a:cs typeface="Barlow"/>
                <a:sym typeface="Barlow"/>
              </a:rPr>
              <a:t>I</a:t>
            </a:r>
            <a:r>
              <a:rPr lang="en-US" sz="2891" b="1">
                <a:solidFill>
                  <a:srgbClr val="F48924"/>
                </a:solidFill>
                <a:latin typeface="Barlow Bold"/>
                <a:ea typeface="Barlow Bold"/>
                <a:cs typeface="Barlow Bold"/>
                <a:sym typeface="Barlow Bold"/>
              </a:rPr>
              <a:t>MPORTANȚA PROMOVĂRII EGALITĂȚII</a:t>
            </a:r>
          </a:p>
          <a:p>
            <a:pPr algn="ctr">
              <a:lnSpc>
                <a:spcPts val="5097"/>
              </a:lnSpc>
            </a:pPr>
            <a:endParaRPr lang="en-US" sz="2891" b="1">
              <a:solidFill>
                <a:srgbClr val="F4892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37" name="TextBox 37"/>
          <p:cNvSpPr txBox="1"/>
          <p:nvPr/>
        </p:nvSpPr>
        <p:spPr>
          <a:xfrm>
            <a:off x="6023199" y="6680708"/>
            <a:ext cx="6263754" cy="1127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16"/>
              </a:lnSpc>
            </a:pPr>
            <a:r>
              <a:rPr lang="en-US" sz="2868" b="1">
                <a:solidFill>
                  <a:srgbClr val="F48924"/>
                </a:solidFill>
                <a:latin typeface="Barlow Bold"/>
                <a:ea typeface="Barlow Bold"/>
                <a:cs typeface="Barlow Bold"/>
                <a:sym typeface="Barlow Bold"/>
              </a:rPr>
              <a:t>IMPACT MAJOR AL ACTIVITĂȚILOR</a:t>
            </a:r>
          </a:p>
          <a:p>
            <a:pPr algn="ctr">
              <a:lnSpc>
                <a:spcPts val="5057"/>
              </a:lnSpc>
            </a:pPr>
            <a:endParaRPr lang="en-US" sz="2868" b="1">
              <a:solidFill>
                <a:srgbClr val="F4892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12547448" y="6680708"/>
            <a:ext cx="4711852" cy="1160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38"/>
              </a:lnSpc>
            </a:pPr>
            <a:r>
              <a:rPr lang="en-US" sz="2956" b="1">
                <a:solidFill>
                  <a:srgbClr val="F48924"/>
                </a:solidFill>
                <a:latin typeface="Barlow Bold"/>
                <a:ea typeface="Barlow Bold"/>
                <a:cs typeface="Barlow Bold"/>
                <a:sym typeface="Barlow Bold"/>
              </a:rPr>
              <a:t>IMPACT PARȚIAL RESIMȚIT</a:t>
            </a:r>
          </a:p>
          <a:p>
            <a:pPr algn="ctr">
              <a:lnSpc>
                <a:spcPts val="5211"/>
              </a:lnSpc>
            </a:pPr>
            <a:endParaRPr lang="en-US" sz="2956" b="1">
              <a:solidFill>
                <a:srgbClr val="F48924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7775352" y="3358518"/>
            <a:ext cx="136864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43.5%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3639832" y="3367518"/>
            <a:ext cx="1368648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50.7%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140" y="2240815"/>
            <a:ext cx="5150786" cy="5150786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6816447" y="312326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2240962" y="3123262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816447" y="5242257"/>
            <a:ext cx="467329" cy="467329"/>
          </a:xfrm>
          <a:custGeom>
            <a:avLst/>
            <a:gdLst/>
            <a:ahLst/>
            <a:cxnLst/>
            <a:rect l="l" t="t" r="r" b="b"/>
            <a:pathLst>
              <a:path w="467329" h="467329">
                <a:moveTo>
                  <a:pt x="0" y="0"/>
                </a:moveTo>
                <a:lnTo>
                  <a:pt x="467329" y="0"/>
                </a:lnTo>
                <a:lnTo>
                  <a:pt x="467329" y="467329"/>
                </a:lnTo>
                <a:lnTo>
                  <a:pt x="0" y="4673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677307" y="9853789"/>
            <a:ext cx="3316080" cy="537986"/>
            <a:chOff x="0" y="0"/>
            <a:chExt cx="873371" cy="14169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73371" cy="141692"/>
            </a:xfrm>
            <a:custGeom>
              <a:avLst/>
              <a:gdLst/>
              <a:ahLst/>
              <a:cxnLst/>
              <a:rect l="l" t="t" r="r" b="b"/>
              <a:pathLst>
                <a:path w="873371" h="141692">
                  <a:moveTo>
                    <a:pt x="70846" y="0"/>
                  </a:moveTo>
                  <a:lnTo>
                    <a:pt x="802525" y="0"/>
                  </a:lnTo>
                  <a:cubicBezTo>
                    <a:pt x="841652" y="0"/>
                    <a:pt x="873371" y="31719"/>
                    <a:pt x="873371" y="70846"/>
                  </a:cubicBezTo>
                  <a:lnTo>
                    <a:pt x="873371" y="70846"/>
                  </a:lnTo>
                  <a:cubicBezTo>
                    <a:pt x="873371" y="89635"/>
                    <a:pt x="865907" y="107655"/>
                    <a:pt x="852621" y="120942"/>
                  </a:cubicBezTo>
                  <a:cubicBezTo>
                    <a:pt x="839334" y="134228"/>
                    <a:pt x="821314" y="141692"/>
                    <a:pt x="802525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873371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-1767061" y="7977288"/>
            <a:ext cx="5210521" cy="4477792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815244" y="7977288"/>
            <a:ext cx="5210521" cy="4477792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619907" y="8437017"/>
            <a:ext cx="3297214" cy="2833543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4086099" y="8646380"/>
            <a:ext cx="2809969" cy="2414817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-1767061" y="-591955"/>
            <a:ext cx="3389686" cy="2665365"/>
            <a:chOff x="0" y="0"/>
            <a:chExt cx="696717" cy="547840"/>
          </a:xfrm>
        </p:grpSpPr>
        <p:sp>
          <p:nvSpPr>
            <p:cNvPr id="23" name="Freeform 23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17132205" y="3325860"/>
            <a:ext cx="2311589" cy="1817640"/>
            <a:chOff x="0" y="0"/>
            <a:chExt cx="696717" cy="547840"/>
          </a:xfrm>
        </p:grpSpPr>
        <p:sp>
          <p:nvSpPr>
            <p:cNvPr id="26" name="Freeform 26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-339304" y="9992895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3" y="0"/>
                </a:lnTo>
                <a:lnTo>
                  <a:pt x="961113" y="651155"/>
                </a:lnTo>
                <a:lnTo>
                  <a:pt x="0" y="6511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4043734" y="-9253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2483487" y="3325860"/>
            <a:ext cx="2318092" cy="3039539"/>
          </a:xfrm>
          <a:custGeom>
            <a:avLst/>
            <a:gdLst/>
            <a:ahLst/>
            <a:cxnLst/>
            <a:rect l="l" t="t" r="r" b="b"/>
            <a:pathLst>
              <a:path w="2318092" h="3039539">
                <a:moveTo>
                  <a:pt x="0" y="0"/>
                </a:moveTo>
                <a:lnTo>
                  <a:pt x="2318092" y="0"/>
                </a:lnTo>
                <a:lnTo>
                  <a:pt x="2318092" y="3039539"/>
                </a:lnTo>
                <a:lnTo>
                  <a:pt x="0" y="303953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3371179" y="416877"/>
            <a:ext cx="10672555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NIVELUL DE INFORMARE PRIVIND DREPTURILE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545923" y="3113737"/>
            <a:ext cx="4514064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39.1%</a:t>
            </a:r>
          </a:p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FOARTE BINE INFORMAȚI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022773" y="3113737"/>
            <a:ext cx="392563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46.4% </a:t>
            </a:r>
          </a:p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NIVEL SATISFĂCĂTOR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7545923" y="5232732"/>
            <a:ext cx="3925630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14.5%</a:t>
            </a:r>
          </a:p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PUȚIN INFORMAȚI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08061" y="4105340"/>
            <a:ext cx="1321398" cy="1537627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175505" y="4105340"/>
            <a:ext cx="1321398" cy="1537627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903196" y="1959857"/>
            <a:ext cx="13347290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SUGESTII PENTRU VIITOR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588858" y="6658036"/>
            <a:ext cx="3041563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F4892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52.2%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11735991" y="4105340"/>
            <a:ext cx="1321398" cy="1537627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-4931289" y="7527527"/>
            <a:ext cx="8000049" cy="6875042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89835" y="8417453"/>
            <a:ext cx="3297214" cy="2833543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925325" y="-228279"/>
            <a:ext cx="3297214" cy="28335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-430356" y="9947191"/>
            <a:ext cx="4667105" cy="769947"/>
          </a:xfrm>
          <a:custGeom>
            <a:avLst/>
            <a:gdLst/>
            <a:ahLst/>
            <a:cxnLst/>
            <a:rect l="l" t="t" r="r" b="b"/>
            <a:pathLst>
              <a:path w="4667105" h="769947">
                <a:moveTo>
                  <a:pt x="0" y="0"/>
                </a:moveTo>
                <a:lnTo>
                  <a:pt x="4667105" y="0"/>
                </a:lnTo>
                <a:lnTo>
                  <a:pt x="4667105" y="769947"/>
                </a:lnTo>
                <a:lnTo>
                  <a:pt x="0" y="7699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76334" b="-107851"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5940761" y="8501542"/>
            <a:ext cx="3389686" cy="2665365"/>
            <a:chOff x="0" y="0"/>
            <a:chExt cx="696717" cy="547840"/>
          </a:xfrm>
        </p:grpSpPr>
        <p:sp>
          <p:nvSpPr>
            <p:cNvPr id="28" name="Freeform 2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354054" y="787624"/>
            <a:ext cx="2311589" cy="1817640"/>
            <a:chOff x="0" y="0"/>
            <a:chExt cx="696717" cy="547840"/>
          </a:xfrm>
        </p:grpSpPr>
        <p:sp>
          <p:nvSpPr>
            <p:cNvPr id="31" name="Freeform 31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7892798" y="-267749"/>
            <a:ext cx="790404" cy="535499"/>
          </a:xfrm>
          <a:custGeom>
            <a:avLst/>
            <a:gdLst/>
            <a:ahLst/>
            <a:cxnLst/>
            <a:rect l="l" t="t" r="r" b="b"/>
            <a:pathLst>
              <a:path w="790404" h="535499">
                <a:moveTo>
                  <a:pt x="0" y="0"/>
                </a:moveTo>
                <a:lnTo>
                  <a:pt x="790404" y="0"/>
                </a:lnTo>
                <a:lnTo>
                  <a:pt x="790404" y="535498"/>
                </a:lnTo>
                <a:lnTo>
                  <a:pt x="0" y="5354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6264716" y="260526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7325704" y="6658036"/>
            <a:ext cx="1818296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F4892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36.2%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99420" y="5899035"/>
            <a:ext cx="4131001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SESIUNI DE INFORMARE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178761" y="5899035"/>
            <a:ext cx="3552292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DIALOG SPECIALIȘTI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0625928" y="5899035"/>
            <a:ext cx="4226317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ACTIVITĂȚI PRACTICE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2036389" y="6658036"/>
            <a:ext cx="1537519" cy="457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 b="1">
                <a:solidFill>
                  <a:srgbClr val="F48924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11.6%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379056" y="1514220"/>
            <a:ext cx="10502929" cy="902595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426802" y="6100602"/>
            <a:ext cx="5300671" cy="4555264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9455" y="0"/>
              <a:ext cx="793889" cy="698500"/>
            </a:xfrm>
            <a:custGeom>
              <a:avLst/>
              <a:gdLst/>
              <a:ahLst/>
              <a:cxnLst/>
              <a:rect l="l" t="t" r="r" b="b"/>
              <a:pathLst>
                <a:path w="793889" h="698500">
                  <a:moveTo>
                    <a:pt x="785717" y="379548"/>
                  </a:moveTo>
                  <a:lnTo>
                    <a:pt x="617773" y="668202"/>
                  </a:lnTo>
                  <a:cubicBezTo>
                    <a:pt x="606859" y="686960"/>
                    <a:pt x="586794" y="698500"/>
                    <a:pt x="565092" y="698500"/>
                  </a:cubicBezTo>
                  <a:lnTo>
                    <a:pt x="228798" y="698500"/>
                  </a:lnTo>
                  <a:cubicBezTo>
                    <a:pt x="207096" y="698500"/>
                    <a:pt x="187031" y="686960"/>
                    <a:pt x="176117" y="668202"/>
                  </a:cubicBezTo>
                  <a:lnTo>
                    <a:pt x="8173" y="379548"/>
                  </a:lnTo>
                  <a:cubicBezTo>
                    <a:pt x="-2724" y="360819"/>
                    <a:pt x="-2724" y="337681"/>
                    <a:pt x="8173" y="318952"/>
                  </a:cubicBezTo>
                  <a:lnTo>
                    <a:pt x="176117" y="30298"/>
                  </a:lnTo>
                  <a:cubicBezTo>
                    <a:pt x="187031" y="11540"/>
                    <a:pt x="207096" y="0"/>
                    <a:pt x="228798" y="0"/>
                  </a:cubicBezTo>
                  <a:lnTo>
                    <a:pt x="565092" y="0"/>
                  </a:lnTo>
                  <a:cubicBezTo>
                    <a:pt x="586794" y="0"/>
                    <a:pt x="606859" y="11540"/>
                    <a:pt x="617773" y="30298"/>
                  </a:cubicBezTo>
                  <a:lnTo>
                    <a:pt x="785717" y="318952"/>
                  </a:lnTo>
                  <a:cubicBezTo>
                    <a:pt x="796614" y="337681"/>
                    <a:pt x="796614" y="360819"/>
                    <a:pt x="785717" y="379548"/>
                  </a:cubicBezTo>
                  <a:close/>
                </a:path>
              </a:pathLst>
            </a:custGeom>
            <a:ln w="38100" cap="rnd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353578">
            <a:off x="628804" y="5804629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4853267" y="2790176"/>
            <a:ext cx="1519071" cy="1305452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12373" y="0"/>
              <a:ext cx="788055" cy="698500"/>
            </a:xfrm>
            <a:custGeom>
              <a:avLst/>
              <a:gdLst/>
              <a:ahLst/>
              <a:cxnLst/>
              <a:rect l="l" t="t" r="r" b="b"/>
              <a:pathLst>
                <a:path w="788055" h="698500">
                  <a:moveTo>
                    <a:pt x="777360" y="388896"/>
                  </a:moveTo>
                  <a:lnTo>
                    <a:pt x="620294" y="658854"/>
                  </a:lnTo>
                  <a:cubicBezTo>
                    <a:pt x="606013" y="683400"/>
                    <a:pt x="579757" y="698500"/>
                    <a:pt x="551359" y="698500"/>
                  </a:cubicBezTo>
                  <a:lnTo>
                    <a:pt x="236695" y="698500"/>
                  </a:lnTo>
                  <a:cubicBezTo>
                    <a:pt x="208297" y="698500"/>
                    <a:pt x="182041" y="683400"/>
                    <a:pt x="167760" y="658854"/>
                  </a:cubicBezTo>
                  <a:lnTo>
                    <a:pt x="10694" y="388896"/>
                  </a:lnTo>
                  <a:cubicBezTo>
                    <a:pt x="-3565" y="364389"/>
                    <a:pt x="-3565" y="334111"/>
                    <a:pt x="10694" y="309604"/>
                  </a:cubicBezTo>
                  <a:lnTo>
                    <a:pt x="167760" y="39646"/>
                  </a:lnTo>
                  <a:cubicBezTo>
                    <a:pt x="182041" y="15100"/>
                    <a:pt x="208297" y="0"/>
                    <a:pt x="236695" y="0"/>
                  </a:cubicBezTo>
                  <a:lnTo>
                    <a:pt x="551359" y="0"/>
                  </a:lnTo>
                  <a:cubicBezTo>
                    <a:pt x="579757" y="0"/>
                    <a:pt x="606013" y="15100"/>
                    <a:pt x="620294" y="39646"/>
                  </a:cubicBezTo>
                  <a:lnTo>
                    <a:pt x="777360" y="309604"/>
                  </a:lnTo>
                  <a:cubicBezTo>
                    <a:pt x="791619" y="334111"/>
                    <a:pt x="791619" y="364389"/>
                    <a:pt x="777360" y="388896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919942" y="7659339"/>
            <a:ext cx="1673064" cy="1437790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11234" y="0"/>
              <a:ext cx="790332" cy="698500"/>
            </a:xfrm>
            <a:custGeom>
              <a:avLst/>
              <a:gdLst/>
              <a:ahLst/>
              <a:cxnLst/>
              <a:rect l="l" t="t" r="r" b="b"/>
              <a:pathLst>
                <a:path w="790332" h="698500">
                  <a:moveTo>
                    <a:pt x="780622" y="385247"/>
                  </a:moveTo>
                  <a:lnTo>
                    <a:pt x="619310" y="662503"/>
                  </a:lnTo>
                  <a:cubicBezTo>
                    <a:pt x="606343" y="684789"/>
                    <a:pt x="582504" y="698500"/>
                    <a:pt x="556720" y="698500"/>
                  </a:cubicBezTo>
                  <a:lnTo>
                    <a:pt x="233613" y="698500"/>
                  </a:lnTo>
                  <a:cubicBezTo>
                    <a:pt x="207828" y="698500"/>
                    <a:pt x="183989" y="684789"/>
                    <a:pt x="171022" y="662503"/>
                  </a:cubicBezTo>
                  <a:lnTo>
                    <a:pt x="9710" y="385247"/>
                  </a:lnTo>
                  <a:cubicBezTo>
                    <a:pt x="-3237" y="362995"/>
                    <a:pt x="-3237" y="335505"/>
                    <a:pt x="9710" y="313253"/>
                  </a:cubicBezTo>
                  <a:lnTo>
                    <a:pt x="171022" y="35997"/>
                  </a:lnTo>
                  <a:cubicBezTo>
                    <a:pt x="183989" y="13711"/>
                    <a:pt x="207828" y="0"/>
                    <a:pt x="233613" y="0"/>
                  </a:cubicBezTo>
                  <a:lnTo>
                    <a:pt x="556720" y="0"/>
                  </a:lnTo>
                  <a:cubicBezTo>
                    <a:pt x="582504" y="0"/>
                    <a:pt x="606343" y="13711"/>
                    <a:pt x="619310" y="35997"/>
                  </a:cubicBezTo>
                  <a:lnTo>
                    <a:pt x="780622" y="313253"/>
                  </a:lnTo>
                  <a:cubicBezTo>
                    <a:pt x="793569" y="335505"/>
                    <a:pt x="793569" y="362995"/>
                    <a:pt x="780622" y="385247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675066" y="4711244"/>
            <a:ext cx="2141595" cy="1840433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8776" y="0"/>
              <a:ext cx="795248" cy="698500"/>
            </a:xfrm>
            <a:custGeom>
              <a:avLst/>
              <a:gdLst/>
              <a:ahLst/>
              <a:cxnLst/>
              <a:rect l="l" t="t" r="r" b="b"/>
              <a:pathLst>
                <a:path w="795248" h="698500">
                  <a:moveTo>
                    <a:pt x="787662" y="377372"/>
                  </a:moveTo>
                  <a:lnTo>
                    <a:pt x="617186" y="670378"/>
                  </a:lnTo>
                  <a:cubicBezTo>
                    <a:pt x="607056" y="687789"/>
                    <a:pt x="588432" y="698500"/>
                    <a:pt x="568289" y="698500"/>
                  </a:cubicBezTo>
                  <a:lnTo>
                    <a:pt x="226959" y="698500"/>
                  </a:lnTo>
                  <a:cubicBezTo>
                    <a:pt x="206816" y="698500"/>
                    <a:pt x="188192" y="687789"/>
                    <a:pt x="178062" y="670378"/>
                  </a:cubicBezTo>
                  <a:lnTo>
                    <a:pt x="7586" y="377372"/>
                  </a:lnTo>
                  <a:cubicBezTo>
                    <a:pt x="-2528" y="359988"/>
                    <a:pt x="-2528" y="338512"/>
                    <a:pt x="7586" y="321128"/>
                  </a:cubicBezTo>
                  <a:lnTo>
                    <a:pt x="178062" y="28122"/>
                  </a:lnTo>
                  <a:cubicBezTo>
                    <a:pt x="188192" y="10711"/>
                    <a:pt x="206816" y="0"/>
                    <a:pt x="226959" y="0"/>
                  </a:cubicBezTo>
                  <a:lnTo>
                    <a:pt x="568289" y="0"/>
                  </a:lnTo>
                  <a:cubicBezTo>
                    <a:pt x="588432" y="0"/>
                    <a:pt x="607056" y="10711"/>
                    <a:pt x="617186" y="28122"/>
                  </a:cubicBezTo>
                  <a:lnTo>
                    <a:pt x="787662" y="321128"/>
                  </a:lnTo>
                  <a:cubicBezTo>
                    <a:pt x="797776" y="338512"/>
                    <a:pt x="797776" y="359988"/>
                    <a:pt x="787662" y="377372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 rot="-10800000">
            <a:off x="-3407631" y="7797773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9354598" y="3407979"/>
            <a:ext cx="228600" cy="228600"/>
            <a:chOff x="0" y="0"/>
            <a:chExt cx="732454" cy="73245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354598" y="5492395"/>
            <a:ext cx="228600" cy="228600"/>
            <a:chOff x="0" y="0"/>
            <a:chExt cx="732454" cy="732454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354598" y="7672062"/>
            <a:ext cx="228600" cy="228600"/>
            <a:chOff x="0" y="0"/>
            <a:chExt cx="732454" cy="732454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5682739" y="-2508868"/>
            <a:ext cx="5210521" cy="4477792"/>
            <a:chOff x="0" y="0"/>
            <a:chExt cx="812800" cy="698500"/>
          </a:xfrm>
        </p:grpSpPr>
        <p:sp>
          <p:nvSpPr>
            <p:cNvPr id="30" name="Freeform 30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4043734" y="9851941"/>
            <a:ext cx="6154891" cy="592292"/>
          </a:xfrm>
          <a:custGeom>
            <a:avLst/>
            <a:gdLst/>
            <a:ahLst/>
            <a:cxnLst/>
            <a:rect l="l" t="t" r="r" b="b"/>
            <a:pathLst>
              <a:path w="6154891" h="592292">
                <a:moveTo>
                  <a:pt x="0" y="0"/>
                </a:moveTo>
                <a:lnTo>
                  <a:pt x="6154891" y="0"/>
                </a:lnTo>
                <a:lnTo>
                  <a:pt x="6154891" y="592292"/>
                </a:lnTo>
                <a:lnTo>
                  <a:pt x="0" y="5922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478956" r="-11191" b="-115767"/>
            </a:stretch>
          </a:blipFill>
        </p:spPr>
      </p:sp>
      <p:grpSp>
        <p:nvGrpSpPr>
          <p:cNvPr id="33" name="Group 33"/>
          <p:cNvGrpSpPr/>
          <p:nvPr/>
        </p:nvGrpSpPr>
        <p:grpSpPr>
          <a:xfrm>
            <a:off x="16883015" y="306811"/>
            <a:ext cx="2809969" cy="2414817"/>
            <a:chOff x="0" y="0"/>
            <a:chExt cx="812800" cy="698500"/>
          </a:xfrm>
        </p:grpSpPr>
        <p:sp>
          <p:nvSpPr>
            <p:cNvPr id="34" name="Freeform 34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35" name="TextBox 3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6" name="Freeform 36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7" name="Freeform 37"/>
          <p:cNvSpPr/>
          <p:nvPr/>
        </p:nvSpPr>
        <p:spPr>
          <a:xfrm>
            <a:off x="4271153" y="9961423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4" y="0"/>
                </a:lnTo>
                <a:lnTo>
                  <a:pt x="961114" y="651154"/>
                </a:lnTo>
                <a:lnTo>
                  <a:pt x="0" y="6511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8" name="Freeform 38"/>
          <p:cNvSpPr/>
          <p:nvPr/>
        </p:nvSpPr>
        <p:spPr>
          <a:xfrm>
            <a:off x="342260" y="3636579"/>
            <a:ext cx="6608040" cy="3783103"/>
          </a:xfrm>
          <a:custGeom>
            <a:avLst/>
            <a:gdLst/>
            <a:ahLst/>
            <a:cxnLst/>
            <a:rect l="l" t="t" r="r" b="b"/>
            <a:pathLst>
              <a:path w="6608040" h="3783103">
                <a:moveTo>
                  <a:pt x="0" y="0"/>
                </a:moveTo>
                <a:lnTo>
                  <a:pt x="6608040" y="0"/>
                </a:lnTo>
                <a:lnTo>
                  <a:pt x="6608040" y="3783102"/>
                </a:lnTo>
                <a:lnTo>
                  <a:pt x="0" y="37831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18" r="-18"/>
            </a:stretch>
          </a:blipFill>
        </p:spPr>
      </p:sp>
      <p:sp>
        <p:nvSpPr>
          <p:cNvPr id="39" name="TextBox 39"/>
          <p:cNvSpPr txBox="1"/>
          <p:nvPr/>
        </p:nvSpPr>
        <p:spPr>
          <a:xfrm>
            <a:off x="7491359" y="714120"/>
            <a:ext cx="7899258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CONCLUZIILE ANALIZEI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737728" y="3950247"/>
            <a:ext cx="609079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69.6% - PERCEPȚIE POZITIVĂ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737728" y="6025213"/>
            <a:ext cx="609079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55.1%- PREZENȚĂ STEREOTIPURI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9737728" y="3277729"/>
            <a:ext cx="5465646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CLIMATUL ȘCOLAR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9737728" y="5352695"/>
            <a:ext cx="5465646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STEREOTIPURI DE GEN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9737728" y="8195429"/>
            <a:ext cx="6090793" cy="415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62.3% - PROMOVARE ACTIVĂ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9737728" y="7522911"/>
            <a:ext cx="5465646" cy="49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ROLUL ȘCOLII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95680" y="3467274"/>
            <a:ext cx="4967721" cy="426913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9248" y="0"/>
              <a:ext cx="794303" cy="698500"/>
            </a:xfrm>
            <a:custGeom>
              <a:avLst/>
              <a:gdLst/>
              <a:ahLst/>
              <a:cxnLst/>
              <a:rect l="l" t="t" r="r" b="b"/>
              <a:pathLst>
                <a:path w="794303" h="698500">
                  <a:moveTo>
                    <a:pt x="786310" y="378885"/>
                  </a:moveTo>
                  <a:lnTo>
                    <a:pt x="617594" y="668865"/>
                  </a:lnTo>
                  <a:cubicBezTo>
                    <a:pt x="606919" y="687213"/>
                    <a:pt x="587293" y="698500"/>
                    <a:pt x="566066" y="698500"/>
                  </a:cubicBezTo>
                  <a:lnTo>
                    <a:pt x="228238" y="698500"/>
                  </a:lnTo>
                  <a:cubicBezTo>
                    <a:pt x="207011" y="698500"/>
                    <a:pt x="187385" y="687213"/>
                    <a:pt x="176710" y="668865"/>
                  </a:cubicBezTo>
                  <a:lnTo>
                    <a:pt x="7994" y="378885"/>
                  </a:lnTo>
                  <a:cubicBezTo>
                    <a:pt x="-2664" y="360566"/>
                    <a:pt x="-2664" y="337934"/>
                    <a:pt x="7994" y="319615"/>
                  </a:cubicBezTo>
                  <a:lnTo>
                    <a:pt x="176710" y="29635"/>
                  </a:lnTo>
                  <a:cubicBezTo>
                    <a:pt x="187385" y="11287"/>
                    <a:pt x="207011" y="0"/>
                    <a:pt x="228238" y="0"/>
                  </a:cubicBezTo>
                  <a:lnTo>
                    <a:pt x="566066" y="0"/>
                  </a:lnTo>
                  <a:cubicBezTo>
                    <a:pt x="587293" y="0"/>
                    <a:pt x="606919" y="11287"/>
                    <a:pt x="617594" y="29635"/>
                  </a:cubicBezTo>
                  <a:lnTo>
                    <a:pt x="786310" y="319615"/>
                  </a:lnTo>
                  <a:cubicBezTo>
                    <a:pt x="796968" y="337934"/>
                    <a:pt x="796968" y="360566"/>
                    <a:pt x="786310" y="378885"/>
                  </a:cubicBezTo>
                  <a:close/>
                </a:path>
              </a:pathLst>
            </a:custGeom>
            <a:solidFill>
              <a:srgbClr val="ECF5FB"/>
            </a:solidFill>
            <a:ln cap="rnd">
              <a:noFill/>
              <a:prstDash val="solid"/>
              <a:round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12124599" y="3467274"/>
            <a:ext cx="4967721" cy="4269135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9248" y="0"/>
              <a:ext cx="794303" cy="698500"/>
            </a:xfrm>
            <a:custGeom>
              <a:avLst/>
              <a:gdLst/>
              <a:ahLst/>
              <a:cxnLst/>
              <a:rect l="l" t="t" r="r" b="b"/>
              <a:pathLst>
                <a:path w="794303" h="698500">
                  <a:moveTo>
                    <a:pt x="786310" y="378885"/>
                  </a:moveTo>
                  <a:lnTo>
                    <a:pt x="617594" y="668865"/>
                  </a:lnTo>
                  <a:cubicBezTo>
                    <a:pt x="606919" y="687213"/>
                    <a:pt x="587293" y="698500"/>
                    <a:pt x="566066" y="698500"/>
                  </a:cubicBezTo>
                  <a:lnTo>
                    <a:pt x="228238" y="698500"/>
                  </a:lnTo>
                  <a:cubicBezTo>
                    <a:pt x="207011" y="698500"/>
                    <a:pt x="187385" y="687213"/>
                    <a:pt x="176710" y="668865"/>
                  </a:cubicBezTo>
                  <a:lnTo>
                    <a:pt x="7994" y="378885"/>
                  </a:lnTo>
                  <a:cubicBezTo>
                    <a:pt x="-2664" y="360566"/>
                    <a:pt x="-2664" y="337934"/>
                    <a:pt x="7994" y="319615"/>
                  </a:cubicBezTo>
                  <a:lnTo>
                    <a:pt x="176710" y="29635"/>
                  </a:lnTo>
                  <a:cubicBezTo>
                    <a:pt x="187385" y="11287"/>
                    <a:pt x="207011" y="0"/>
                    <a:pt x="228238" y="0"/>
                  </a:cubicBezTo>
                  <a:lnTo>
                    <a:pt x="566066" y="0"/>
                  </a:lnTo>
                  <a:cubicBezTo>
                    <a:pt x="587293" y="0"/>
                    <a:pt x="606919" y="11287"/>
                    <a:pt x="617594" y="29635"/>
                  </a:cubicBezTo>
                  <a:lnTo>
                    <a:pt x="786310" y="319615"/>
                  </a:lnTo>
                  <a:cubicBezTo>
                    <a:pt x="796968" y="337934"/>
                    <a:pt x="796968" y="360566"/>
                    <a:pt x="786310" y="378885"/>
                  </a:cubicBezTo>
                  <a:close/>
                </a:path>
              </a:pathLst>
            </a:custGeom>
            <a:solidFill>
              <a:srgbClr val="ECF5FB"/>
            </a:solidFill>
            <a:ln cap="rnd">
              <a:noFill/>
              <a:prstDash val="solid"/>
              <a:round/>
            </a:ln>
          </p:spPr>
        </p:sp>
      </p:grpSp>
      <p:sp>
        <p:nvSpPr>
          <p:cNvPr id="7" name="Freeform 7"/>
          <p:cNvSpPr/>
          <p:nvPr/>
        </p:nvSpPr>
        <p:spPr>
          <a:xfrm>
            <a:off x="13625333" y="2417704"/>
            <a:ext cx="1966254" cy="1966254"/>
          </a:xfrm>
          <a:custGeom>
            <a:avLst/>
            <a:gdLst/>
            <a:ahLst/>
            <a:cxnLst/>
            <a:rect l="l" t="t" r="r" b="b"/>
            <a:pathLst>
              <a:path w="1966254" h="1966254">
                <a:moveTo>
                  <a:pt x="0" y="0"/>
                </a:moveTo>
                <a:lnTo>
                  <a:pt x="1966254" y="0"/>
                </a:lnTo>
                <a:lnTo>
                  <a:pt x="1966254" y="1966254"/>
                </a:lnTo>
                <a:lnTo>
                  <a:pt x="0" y="1966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2696413" y="2417704"/>
            <a:ext cx="1966254" cy="1966254"/>
          </a:xfrm>
          <a:custGeom>
            <a:avLst/>
            <a:gdLst/>
            <a:ahLst/>
            <a:cxnLst/>
            <a:rect l="l" t="t" r="r" b="b"/>
            <a:pathLst>
              <a:path w="1966254" h="1966254">
                <a:moveTo>
                  <a:pt x="0" y="0"/>
                </a:moveTo>
                <a:lnTo>
                  <a:pt x="1966254" y="0"/>
                </a:lnTo>
                <a:lnTo>
                  <a:pt x="1966254" y="1966254"/>
                </a:lnTo>
                <a:lnTo>
                  <a:pt x="0" y="1966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8160873" y="2417704"/>
            <a:ext cx="1966254" cy="1966254"/>
          </a:xfrm>
          <a:custGeom>
            <a:avLst/>
            <a:gdLst/>
            <a:ahLst/>
            <a:cxnLst/>
            <a:rect l="l" t="t" r="r" b="b"/>
            <a:pathLst>
              <a:path w="1966254" h="1966254">
                <a:moveTo>
                  <a:pt x="0" y="0"/>
                </a:moveTo>
                <a:lnTo>
                  <a:pt x="1966254" y="0"/>
                </a:lnTo>
                <a:lnTo>
                  <a:pt x="1966254" y="1966254"/>
                </a:lnTo>
                <a:lnTo>
                  <a:pt x="0" y="196625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5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2111522" y="1495474"/>
            <a:ext cx="1448776" cy="144877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436485" y="1330493"/>
            <a:ext cx="1448776" cy="144877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159683" y="1330493"/>
            <a:ext cx="1448776" cy="1448776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0" y="9806806"/>
            <a:ext cx="18441919" cy="480194"/>
            <a:chOff x="0" y="0"/>
            <a:chExt cx="5441694" cy="141692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441694" cy="141692"/>
            </a:xfrm>
            <a:custGeom>
              <a:avLst/>
              <a:gdLst/>
              <a:ahLst/>
              <a:cxnLst/>
              <a:rect l="l" t="t" r="r" b="b"/>
              <a:pathLst>
                <a:path w="5441694" h="141692">
                  <a:moveTo>
                    <a:pt x="21410" y="0"/>
                  </a:moveTo>
                  <a:lnTo>
                    <a:pt x="5420284" y="0"/>
                  </a:lnTo>
                  <a:cubicBezTo>
                    <a:pt x="5425962" y="0"/>
                    <a:pt x="5431408" y="2256"/>
                    <a:pt x="5435423" y="6271"/>
                  </a:cubicBezTo>
                  <a:cubicBezTo>
                    <a:pt x="5439438" y="10286"/>
                    <a:pt x="5441694" y="15732"/>
                    <a:pt x="5441694" y="21410"/>
                  </a:cubicBezTo>
                  <a:lnTo>
                    <a:pt x="5441694" y="120282"/>
                  </a:lnTo>
                  <a:cubicBezTo>
                    <a:pt x="5441694" y="125960"/>
                    <a:pt x="5439438" y="131406"/>
                    <a:pt x="5435423" y="135421"/>
                  </a:cubicBezTo>
                  <a:cubicBezTo>
                    <a:pt x="5431408" y="139436"/>
                    <a:pt x="5425962" y="141692"/>
                    <a:pt x="5420284" y="141692"/>
                  </a:cubicBezTo>
                  <a:lnTo>
                    <a:pt x="21410" y="141692"/>
                  </a:lnTo>
                  <a:cubicBezTo>
                    <a:pt x="15732" y="141692"/>
                    <a:pt x="10286" y="139436"/>
                    <a:pt x="6271" y="135421"/>
                  </a:cubicBezTo>
                  <a:cubicBezTo>
                    <a:pt x="2256" y="131406"/>
                    <a:pt x="0" y="125960"/>
                    <a:pt x="0" y="120282"/>
                  </a:cubicBezTo>
                  <a:lnTo>
                    <a:pt x="0" y="21410"/>
                  </a:lnTo>
                  <a:cubicBezTo>
                    <a:pt x="0" y="15732"/>
                    <a:pt x="2256" y="10286"/>
                    <a:pt x="6271" y="6271"/>
                  </a:cubicBezTo>
                  <a:cubicBezTo>
                    <a:pt x="10286" y="2256"/>
                    <a:pt x="15732" y="0"/>
                    <a:pt x="21410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47625"/>
              <a:ext cx="5441694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-193397" y="-108627"/>
            <a:ext cx="4287337" cy="412575"/>
          </a:xfrm>
          <a:custGeom>
            <a:avLst/>
            <a:gdLst/>
            <a:ahLst/>
            <a:cxnLst/>
            <a:rect l="l" t="t" r="r" b="b"/>
            <a:pathLst>
              <a:path w="4287337" h="412575">
                <a:moveTo>
                  <a:pt x="0" y="0"/>
                </a:moveTo>
                <a:lnTo>
                  <a:pt x="4287337" y="0"/>
                </a:lnTo>
                <a:lnTo>
                  <a:pt x="4287337" y="412576"/>
                </a:lnTo>
                <a:lnTo>
                  <a:pt x="0" y="41257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t="-478956" r="-11191" b="-115767"/>
            </a:stretch>
          </a:blipFill>
        </p:spPr>
      </p:sp>
      <p:grpSp>
        <p:nvGrpSpPr>
          <p:cNvPr id="23" name="Group 23"/>
          <p:cNvGrpSpPr/>
          <p:nvPr/>
        </p:nvGrpSpPr>
        <p:grpSpPr>
          <a:xfrm>
            <a:off x="-1404985" y="-723743"/>
            <a:ext cx="2809969" cy="2414817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7420640" y="7599114"/>
            <a:ext cx="2311589" cy="1817640"/>
            <a:chOff x="0" y="0"/>
            <a:chExt cx="696717" cy="547840"/>
          </a:xfrm>
        </p:grpSpPr>
        <p:sp>
          <p:nvSpPr>
            <p:cNvPr id="27" name="Freeform 27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Freeform 29"/>
          <p:cNvSpPr/>
          <p:nvPr/>
        </p:nvSpPr>
        <p:spPr>
          <a:xfrm>
            <a:off x="17092320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9" y="0"/>
                </a:lnTo>
                <a:lnTo>
                  <a:pt x="1351009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3978368" y="7360510"/>
            <a:ext cx="3442273" cy="2294848"/>
          </a:xfrm>
          <a:custGeom>
            <a:avLst/>
            <a:gdLst/>
            <a:ahLst/>
            <a:cxnLst/>
            <a:rect l="l" t="t" r="r" b="b"/>
            <a:pathLst>
              <a:path w="3442273" h="2294848">
                <a:moveTo>
                  <a:pt x="0" y="0"/>
                </a:moveTo>
                <a:lnTo>
                  <a:pt x="3442272" y="0"/>
                </a:lnTo>
                <a:lnTo>
                  <a:pt x="3442272" y="2294849"/>
                </a:lnTo>
                <a:lnTo>
                  <a:pt x="0" y="22948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695679" y="4298233"/>
            <a:ext cx="16563621" cy="369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880"/>
              </a:lnSpc>
            </a:pPr>
            <a:r>
              <a:rPr lang="en-US" sz="42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Egalitatea între femei și bărbați este recunoscută de Uniunea Europeană ca un </a:t>
            </a:r>
            <a:r>
              <a:rPr lang="en-US" sz="4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drept fundamental</a:t>
            </a:r>
            <a:r>
              <a:rPr lang="en-US" sz="42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, o valoare comună a Uniunii Europene și o </a:t>
            </a:r>
            <a:r>
              <a:rPr lang="en-US" sz="4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condiție necesară pentru atingerea obiectivelor UE </a:t>
            </a:r>
            <a:r>
              <a:rPr lang="en-US" sz="42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privind </a:t>
            </a:r>
            <a:r>
              <a:rPr lang="en-US" sz="4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creșterea economică, ocuparea forței de muncă și coeziunea socială.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443720" y="3273975"/>
            <a:ext cx="9291722" cy="9025955"/>
            <a:chOff x="0" y="0"/>
            <a:chExt cx="719067" cy="698500"/>
          </a:xfrm>
        </p:grpSpPr>
        <p:sp>
          <p:nvSpPr>
            <p:cNvPr id="4" name="Freeform 4"/>
            <p:cNvSpPr/>
            <p:nvPr/>
          </p:nvSpPr>
          <p:spPr>
            <a:xfrm>
              <a:off x="7642" y="0"/>
              <a:ext cx="703784" cy="698500"/>
            </a:xfrm>
            <a:custGeom>
              <a:avLst/>
              <a:gdLst/>
              <a:ahLst/>
              <a:cxnLst/>
              <a:rect l="l" t="t" r="r" b="b"/>
              <a:pathLst>
                <a:path w="703784" h="698500">
                  <a:moveTo>
                    <a:pt x="697179" y="373736"/>
                  </a:moveTo>
                  <a:lnTo>
                    <a:pt x="522472" y="674014"/>
                  </a:lnTo>
                  <a:cubicBezTo>
                    <a:pt x="513651" y="689174"/>
                    <a:pt x="497435" y="698500"/>
                    <a:pt x="479896" y="698500"/>
                  </a:cubicBezTo>
                  <a:lnTo>
                    <a:pt x="223887" y="698500"/>
                  </a:lnTo>
                  <a:cubicBezTo>
                    <a:pt x="206348" y="698500"/>
                    <a:pt x="190132" y="689174"/>
                    <a:pt x="181312" y="674014"/>
                  </a:cubicBezTo>
                  <a:lnTo>
                    <a:pt x="6604" y="373736"/>
                  </a:lnTo>
                  <a:cubicBezTo>
                    <a:pt x="-2202" y="358600"/>
                    <a:pt x="-2202" y="339900"/>
                    <a:pt x="6604" y="324764"/>
                  </a:cubicBezTo>
                  <a:lnTo>
                    <a:pt x="181312" y="24486"/>
                  </a:lnTo>
                  <a:cubicBezTo>
                    <a:pt x="190132" y="9326"/>
                    <a:pt x="206348" y="0"/>
                    <a:pt x="223887" y="0"/>
                  </a:cubicBezTo>
                  <a:lnTo>
                    <a:pt x="479896" y="0"/>
                  </a:lnTo>
                  <a:cubicBezTo>
                    <a:pt x="497435" y="0"/>
                    <a:pt x="513651" y="9326"/>
                    <a:pt x="522472" y="24486"/>
                  </a:cubicBezTo>
                  <a:lnTo>
                    <a:pt x="697179" y="324764"/>
                  </a:lnTo>
                  <a:cubicBezTo>
                    <a:pt x="705985" y="339900"/>
                    <a:pt x="705985" y="358600"/>
                    <a:pt x="697179" y="373736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490467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8" name="Freeform 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978345" y="6920033"/>
            <a:ext cx="3730241" cy="3205676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5039" y="0"/>
              <a:ext cx="802723" cy="698500"/>
            </a:xfrm>
            <a:custGeom>
              <a:avLst/>
              <a:gdLst/>
              <a:ahLst/>
              <a:cxnLst/>
              <a:rect l="l" t="t" r="r" b="b"/>
              <a:pathLst>
                <a:path w="802723" h="698500">
                  <a:moveTo>
                    <a:pt x="798367" y="365395"/>
                  </a:moveTo>
                  <a:lnTo>
                    <a:pt x="613955" y="682355"/>
                  </a:lnTo>
                  <a:cubicBezTo>
                    <a:pt x="608139" y="692351"/>
                    <a:pt x="597447" y="698500"/>
                    <a:pt x="585882" y="698500"/>
                  </a:cubicBezTo>
                  <a:lnTo>
                    <a:pt x="216840" y="698500"/>
                  </a:lnTo>
                  <a:cubicBezTo>
                    <a:pt x="205275" y="698500"/>
                    <a:pt x="194583" y="692351"/>
                    <a:pt x="188767" y="682355"/>
                  </a:cubicBezTo>
                  <a:lnTo>
                    <a:pt x="4355" y="365395"/>
                  </a:lnTo>
                  <a:cubicBezTo>
                    <a:pt x="-1452" y="355415"/>
                    <a:pt x="-1452" y="343085"/>
                    <a:pt x="4355" y="333105"/>
                  </a:cubicBezTo>
                  <a:lnTo>
                    <a:pt x="188767" y="16145"/>
                  </a:lnTo>
                  <a:cubicBezTo>
                    <a:pt x="194583" y="6149"/>
                    <a:pt x="205275" y="0"/>
                    <a:pt x="216840" y="0"/>
                  </a:cubicBezTo>
                  <a:lnTo>
                    <a:pt x="585882" y="0"/>
                  </a:lnTo>
                  <a:cubicBezTo>
                    <a:pt x="597447" y="0"/>
                    <a:pt x="608139" y="6149"/>
                    <a:pt x="613955" y="16145"/>
                  </a:cubicBezTo>
                  <a:lnTo>
                    <a:pt x="798367" y="333105"/>
                  </a:lnTo>
                  <a:cubicBezTo>
                    <a:pt x="804174" y="343085"/>
                    <a:pt x="804174" y="355415"/>
                    <a:pt x="798367" y="365395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-4451356" y="2283375"/>
            <a:ext cx="10159941" cy="8731199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7400" y="0"/>
              <a:ext cx="798001" cy="698500"/>
            </a:xfrm>
            <a:custGeom>
              <a:avLst/>
              <a:gdLst/>
              <a:ahLst/>
              <a:cxnLst/>
              <a:rect l="l" t="t" r="r" b="b"/>
              <a:pathLst>
                <a:path w="798001" h="698500">
                  <a:moveTo>
                    <a:pt x="791605" y="372961"/>
                  </a:moveTo>
                  <a:lnTo>
                    <a:pt x="615995" y="674789"/>
                  </a:lnTo>
                  <a:cubicBezTo>
                    <a:pt x="607454" y="689469"/>
                    <a:pt x="591752" y="698500"/>
                    <a:pt x="574768" y="698500"/>
                  </a:cubicBezTo>
                  <a:lnTo>
                    <a:pt x="223232" y="698500"/>
                  </a:lnTo>
                  <a:cubicBezTo>
                    <a:pt x="206248" y="698500"/>
                    <a:pt x="190546" y="689469"/>
                    <a:pt x="182005" y="674789"/>
                  </a:cubicBezTo>
                  <a:lnTo>
                    <a:pt x="6395" y="372961"/>
                  </a:lnTo>
                  <a:cubicBezTo>
                    <a:pt x="-2132" y="358304"/>
                    <a:pt x="-2132" y="340196"/>
                    <a:pt x="6395" y="325539"/>
                  </a:cubicBezTo>
                  <a:lnTo>
                    <a:pt x="182005" y="23711"/>
                  </a:lnTo>
                  <a:cubicBezTo>
                    <a:pt x="190546" y="9031"/>
                    <a:pt x="206248" y="0"/>
                    <a:pt x="223232" y="0"/>
                  </a:cubicBezTo>
                  <a:lnTo>
                    <a:pt x="574768" y="0"/>
                  </a:lnTo>
                  <a:cubicBezTo>
                    <a:pt x="591752" y="0"/>
                    <a:pt x="607454" y="9031"/>
                    <a:pt x="615995" y="23711"/>
                  </a:cubicBezTo>
                  <a:lnTo>
                    <a:pt x="791605" y="325539"/>
                  </a:lnTo>
                  <a:cubicBezTo>
                    <a:pt x="800132" y="340196"/>
                    <a:pt x="800132" y="358304"/>
                    <a:pt x="791605" y="372961"/>
                  </a:cubicBezTo>
                  <a:close/>
                </a:path>
              </a:pathLst>
            </a:custGeom>
            <a:blipFill>
              <a:blip r:embed="rId6"/>
              <a:stretch>
                <a:fillRect l="-20608" r="-20608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6" name="Group 16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5539739" y="3744142"/>
            <a:ext cx="11719561" cy="3527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024"/>
              </a:lnSpc>
              <a:spcBef>
                <a:spcPct val="0"/>
              </a:spcBef>
            </a:pPr>
            <a:r>
              <a:rPr lang="en-US" sz="2874" b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Rezultatele indică faptul că elevii manifestă o înțelegere bună a conceptelor de egalitate de șanse, iar un procent semnificativ dintre aceștia consideră că școala promovează aceste principii și contribuie la dezvoltarea unui mediu educațional incluziv.</a:t>
            </a:r>
          </a:p>
          <a:p>
            <a:pPr algn="just">
              <a:lnSpc>
                <a:spcPts val="4024"/>
              </a:lnSpc>
              <a:spcBef>
                <a:spcPct val="0"/>
              </a:spcBef>
            </a:pPr>
            <a:r>
              <a:rPr lang="en-US" sz="2874" b="1">
                <a:solidFill>
                  <a:srgbClr val="000000"/>
                </a:solidFill>
                <a:latin typeface="Barlow Medium"/>
                <a:ea typeface="Barlow Medium"/>
                <a:cs typeface="Barlow Medium"/>
                <a:sym typeface="Barlow Medium"/>
              </a:rPr>
              <a:t> De asemenea, se evidențiază un grad ridicat de deschidere față de ideea de acces egal la educație și carieră, indiferent de gen sau alți factori sociali.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379056" y="1514220"/>
            <a:ext cx="10502929" cy="902595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853267" y="2790176"/>
            <a:ext cx="1519071" cy="1305452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12373" y="0"/>
              <a:ext cx="788055" cy="698500"/>
            </a:xfrm>
            <a:custGeom>
              <a:avLst/>
              <a:gdLst/>
              <a:ahLst/>
              <a:cxnLst/>
              <a:rect l="l" t="t" r="r" b="b"/>
              <a:pathLst>
                <a:path w="788055" h="698500">
                  <a:moveTo>
                    <a:pt x="777360" y="388896"/>
                  </a:moveTo>
                  <a:lnTo>
                    <a:pt x="620294" y="658854"/>
                  </a:lnTo>
                  <a:cubicBezTo>
                    <a:pt x="606013" y="683400"/>
                    <a:pt x="579757" y="698500"/>
                    <a:pt x="551359" y="698500"/>
                  </a:cubicBezTo>
                  <a:lnTo>
                    <a:pt x="236695" y="698500"/>
                  </a:lnTo>
                  <a:cubicBezTo>
                    <a:pt x="208297" y="698500"/>
                    <a:pt x="182041" y="683400"/>
                    <a:pt x="167760" y="658854"/>
                  </a:cubicBezTo>
                  <a:lnTo>
                    <a:pt x="10694" y="388896"/>
                  </a:lnTo>
                  <a:cubicBezTo>
                    <a:pt x="-3565" y="364389"/>
                    <a:pt x="-3565" y="334111"/>
                    <a:pt x="10694" y="309604"/>
                  </a:cubicBezTo>
                  <a:lnTo>
                    <a:pt x="167760" y="39646"/>
                  </a:lnTo>
                  <a:cubicBezTo>
                    <a:pt x="182041" y="15100"/>
                    <a:pt x="208297" y="0"/>
                    <a:pt x="236695" y="0"/>
                  </a:cubicBezTo>
                  <a:lnTo>
                    <a:pt x="551359" y="0"/>
                  </a:lnTo>
                  <a:cubicBezTo>
                    <a:pt x="579757" y="0"/>
                    <a:pt x="606013" y="15100"/>
                    <a:pt x="620294" y="39646"/>
                  </a:cubicBezTo>
                  <a:lnTo>
                    <a:pt x="777360" y="309604"/>
                  </a:lnTo>
                  <a:cubicBezTo>
                    <a:pt x="791619" y="334111"/>
                    <a:pt x="791619" y="364389"/>
                    <a:pt x="777360" y="388896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919942" y="7659339"/>
            <a:ext cx="1673064" cy="1437790"/>
            <a:chOff x="0" y="0"/>
            <a:chExt cx="812800" cy="698500"/>
          </a:xfrm>
        </p:grpSpPr>
        <p:sp>
          <p:nvSpPr>
            <p:cNvPr id="10" name="Freeform 10"/>
            <p:cNvSpPr/>
            <p:nvPr/>
          </p:nvSpPr>
          <p:spPr>
            <a:xfrm>
              <a:off x="11234" y="0"/>
              <a:ext cx="790332" cy="698500"/>
            </a:xfrm>
            <a:custGeom>
              <a:avLst/>
              <a:gdLst/>
              <a:ahLst/>
              <a:cxnLst/>
              <a:rect l="l" t="t" r="r" b="b"/>
              <a:pathLst>
                <a:path w="790332" h="698500">
                  <a:moveTo>
                    <a:pt x="780622" y="385247"/>
                  </a:moveTo>
                  <a:lnTo>
                    <a:pt x="619310" y="662503"/>
                  </a:lnTo>
                  <a:cubicBezTo>
                    <a:pt x="606343" y="684789"/>
                    <a:pt x="582504" y="698500"/>
                    <a:pt x="556720" y="698500"/>
                  </a:cubicBezTo>
                  <a:lnTo>
                    <a:pt x="233613" y="698500"/>
                  </a:lnTo>
                  <a:cubicBezTo>
                    <a:pt x="207828" y="698500"/>
                    <a:pt x="183989" y="684789"/>
                    <a:pt x="171022" y="662503"/>
                  </a:cubicBezTo>
                  <a:lnTo>
                    <a:pt x="9710" y="385247"/>
                  </a:lnTo>
                  <a:cubicBezTo>
                    <a:pt x="-3237" y="362995"/>
                    <a:pt x="-3237" y="335505"/>
                    <a:pt x="9710" y="313253"/>
                  </a:cubicBezTo>
                  <a:lnTo>
                    <a:pt x="171022" y="35997"/>
                  </a:lnTo>
                  <a:cubicBezTo>
                    <a:pt x="183989" y="13711"/>
                    <a:pt x="207828" y="0"/>
                    <a:pt x="233613" y="0"/>
                  </a:cubicBezTo>
                  <a:lnTo>
                    <a:pt x="556720" y="0"/>
                  </a:lnTo>
                  <a:cubicBezTo>
                    <a:pt x="582504" y="0"/>
                    <a:pt x="606343" y="13711"/>
                    <a:pt x="619310" y="35997"/>
                  </a:cubicBezTo>
                  <a:lnTo>
                    <a:pt x="780622" y="313253"/>
                  </a:lnTo>
                  <a:cubicBezTo>
                    <a:pt x="793569" y="335505"/>
                    <a:pt x="793569" y="362995"/>
                    <a:pt x="780622" y="385247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879503" y="4855300"/>
            <a:ext cx="2141595" cy="1840433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8776" y="0"/>
              <a:ext cx="795248" cy="698500"/>
            </a:xfrm>
            <a:custGeom>
              <a:avLst/>
              <a:gdLst/>
              <a:ahLst/>
              <a:cxnLst/>
              <a:rect l="l" t="t" r="r" b="b"/>
              <a:pathLst>
                <a:path w="795248" h="698500">
                  <a:moveTo>
                    <a:pt x="787662" y="377372"/>
                  </a:moveTo>
                  <a:lnTo>
                    <a:pt x="617186" y="670378"/>
                  </a:lnTo>
                  <a:cubicBezTo>
                    <a:pt x="607056" y="687789"/>
                    <a:pt x="588432" y="698500"/>
                    <a:pt x="568289" y="698500"/>
                  </a:cubicBezTo>
                  <a:lnTo>
                    <a:pt x="226959" y="698500"/>
                  </a:lnTo>
                  <a:cubicBezTo>
                    <a:pt x="206816" y="698500"/>
                    <a:pt x="188192" y="687789"/>
                    <a:pt x="178062" y="670378"/>
                  </a:cubicBezTo>
                  <a:lnTo>
                    <a:pt x="7586" y="377372"/>
                  </a:lnTo>
                  <a:cubicBezTo>
                    <a:pt x="-2528" y="359988"/>
                    <a:pt x="-2528" y="338512"/>
                    <a:pt x="7586" y="321128"/>
                  </a:cubicBezTo>
                  <a:lnTo>
                    <a:pt x="178062" y="28122"/>
                  </a:lnTo>
                  <a:cubicBezTo>
                    <a:pt x="188192" y="10711"/>
                    <a:pt x="206816" y="0"/>
                    <a:pt x="226959" y="0"/>
                  </a:cubicBezTo>
                  <a:lnTo>
                    <a:pt x="568289" y="0"/>
                  </a:lnTo>
                  <a:cubicBezTo>
                    <a:pt x="588432" y="0"/>
                    <a:pt x="607056" y="10711"/>
                    <a:pt x="617186" y="28122"/>
                  </a:cubicBezTo>
                  <a:lnTo>
                    <a:pt x="787662" y="321128"/>
                  </a:lnTo>
                  <a:cubicBezTo>
                    <a:pt x="797776" y="338512"/>
                    <a:pt x="797776" y="359988"/>
                    <a:pt x="787662" y="377372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 rot="-10800000">
            <a:off x="-3407631" y="7797773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6" name="Group 16"/>
          <p:cNvGrpSpPr/>
          <p:nvPr/>
        </p:nvGrpSpPr>
        <p:grpSpPr>
          <a:xfrm>
            <a:off x="9144000" y="2790176"/>
            <a:ext cx="228600" cy="228600"/>
            <a:chOff x="0" y="0"/>
            <a:chExt cx="732454" cy="73245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9354598" y="5492395"/>
            <a:ext cx="228600" cy="228600"/>
            <a:chOff x="0" y="0"/>
            <a:chExt cx="732454" cy="732454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9354598" y="7672062"/>
            <a:ext cx="228600" cy="228600"/>
            <a:chOff x="0" y="0"/>
            <a:chExt cx="732454" cy="732454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732454" cy="732454"/>
            </a:xfrm>
            <a:custGeom>
              <a:avLst/>
              <a:gdLst/>
              <a:ahLst/>
              <a:cxnLst/>
              <a:rect l="l" t="t" r="r" b="b"/>
              <a:pathLst>
                <a:path w="732454" h="732454">
                  <a:moveTo>
                    <a:pt x="366227" y="0"/>
                  </a:moveTo>
                  <a:cubicBezTo>
                    <a:pt x="163965" y="0"/>
                    <a:pt x="0" y="163965"/>
                    <a:pt x="0" y="366227"/>
                  </a:cubicBezTo>
                  <a:cubicBezTo>
                    <a:pt x="0" y="568489"/>
                    <a:pt x="163965" y="732454"/>
                    <a:pt x="366227" y="732454"/>
                  </a:cubicBezTo>
                  <a:cubicBezTo>
                    <a:pt x="568489" y="732454"/>
                    <a:pt x="732454" y="568489"/>
                    <a:pt x="732454" y="366227"/>
                  </a:cubicBezTo>
                  <a:cubicBezTo>
                    <a:pt x="732454" y="163965"/>
                    <a:pt x="568489" y="0"/>
                    <a:pt x="366227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68668" y="21043"/>
              <a:ext cx="595119" cy="6427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4043734" y="9851941"/>
            <a:ext cx="6154891" cy="592292"/>
          </a:xfrm>
          <a:custGeom>
            <a:avLst/>
            <a:gdLst/>
            <a:ahLst/>
            <a:cxnLst/>
            <a:rect l="l" t="t" r="r" b="b"/>
            <a:pathLst>
              <a:path w="6154891" h="592292">
                <a:moveTo>
                  <a:pt x="0" y="0"/>
                </a:moveTo>
                <a:lnTo>
                  <a:pt x="6154891" y="0"/>
                </a:lnTo>
                <a:lnTo>
                  <a:pt x="6154891" y="592292"/>
                </a:lnTo>
                <a:lnTo>
                  <a:pt x="0" y="5922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478956" r="-11191" b="-115767"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4271153" y="9961423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4" y="0"/>
                </a:lnTo>
                <a:lnTo>
                  <a:pt x="961114" y="651154"/>
                </a:lnTo>
                <a:lnTo>
                  <a:pt x="0" y="6511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54028">
            <a:off x="489902" y="4173577"/>
            <a:ext cx="4851585" cy="2958798"/>
          </a:xfrm>
          <a:custGeom>
            <a:avLst/>
            <a:gdLst/>
            <a:ahLst/>
            <a:cxnLst/>
            <a:rect l="l" t="t" r="r" b="b"/>
            <a:pathLst>
              <a:path w="4851585" h="2958798">
                <a:moveTo>
                  <a:pt x="0" y="0"/>
                </a:moveTo>
                <a:lnTo>
                  <a:pt x="4851585" y="0"/>
                </a:lnTo>
                <a:lnTo>
                  <a:pt x="4851585" y="2958798"/>
                </a:lnTo>
                <a:lnTo>
                  <a:pt x="0" y="29587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821" r="-821"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6328038" y="5153254"/>
            <a:ext cx="1244524" cy="1244524"/>
          </a:xfrm>
          <a:custGeom>
            <a:avLst/>
            <a:gdLst/>
            <a:ahLst/>
            <a:cxnLst/>
            <a:rect l="l" t="t" r="r" b="b"/>
            <a:pathLst>
              <a:path w="1244524" h="1244524">
                <a:moveTo>
                  <a:pt x="0" y="0"/>
                </a:moveTo>
                <a:lnTo>
                  <a:pt x="1244524" y="0"/>
                </a:lnTo>
                <a:lnTo>
                  <a:pt x="1244524" y="1244525"/>
                </a:lnTo>
                <a:lnTo>
                  <a:pt x="0" y="1244525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028700" y="1998935"/>
            <a:ext cx="2255899" cy="1793021"/>
          </a:xfrm>
          <a:custGeom>
            <a:avLst/>
            <a:gdLst/>
            <a:ahLst/>
            <a:cxnLst/>
            <a:rect l="l" t="t" r="r" b="b"/>
            <a:pathLst>
              <a:path w="2255899" h="1793021">
                <a:moveTo>
                  <a:pt x="0" y="0"/>
                </a:moveTo>
                <a:lnTo>
                  <a:pt x="2255899" y="0"/>
                </a:lnTo>
                <a:lnTo>
                  <a:pt x="2255899" y="1793021"/>
                </a:lnTo>
                <a:lnTo>
                  <a:pt x="0" y="179302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9123" t="-1419" b="-1419"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639289" y="8295431"/>
            <a:ext cx="1683036" cy="1556510"/>
          </a:xfrm>
          <a:custGeom>
            <a:avLst/>
            <a:gdLst/>
            <a:ahLst/>
            <a:cxnLst/>
            <a:rect l="l" t="t" r="r" b="b"/>
            <a:pathLst>
              <a:path w="1683036" h="1556510">
                <a:moveTo>
                  <a:pt x="0" y="0"/>
                </a:moveTo>
                <a:lnTo>
                  <a:pt x="1683036" y="0"/>
                </a:lnTo>
                <a:lnTo>
                  <a:pt x="1683036" y="1556510"/>
                </a:lnTo>
                <a:lnTo>
                  <a:pt x="0" y="155651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9319" r="-9319"/>
            </a:stretch>
          </a:blipFill>
        </p:spPr>
      </p:sp>
      <p:sp>
        <p:nvSpPr>
          <p:cNvPr id="32" name="Freeform 32"/>
          <p:cNvSpPr/>
          <p:nvPr/>
        </p:nvSpPr>
        <p:spPr>
          <a:xfrm rot="1863319">
            <a:off x="14659595" y="983741"/>
            <a:ext cx="3547307" cy="1181595"/>
          </a:xfrm>
          <a:custGeom>
            <a:avLst/>
            <a:gdLst/>
            <a:ahLst/>
            <a:cxnLst/>
            <a:rect l="l" t="t" r="r" b="b"/>
            <a:pathLst>
              <a:path w="3547307" h="1181595">
                <a:moveTo>
                  <a:pt x="0" y="0"/>
                </a:moveTo>
                <a:lnTo>
                  <a:pt x="3547307" y="0"/>
                </a:lnTo>
                <a:lnTo>
                  <a:pt x="3547307" y="1181595"/>
                </a:lnTo>
                <a:lnTo>
                  <a:pt x="0" y="118159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10617" r="-23216"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5232267" y="278236"/>
            <a:ext cx="11069682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ȘCOALA INCLUZIVĂ BENEFICII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737728" y="3167073"/>
            <a:ext cx="8167851" cy="186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șanse egale la educație, indiferent de abilități sau mediu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dezvoltarea empatiei, respectului și toleranței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creșterea încrederii în sine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învățare prin colaborare și sprijin reciproc</a:t>
            </a:r>
          </a:p>
          <a:p>
            <a:pPr algn="just">
              <a:lnSpc>
                <a:spcPts val="2380"/>
              </a:lnSpc>
            </a:pPr>
            <a:endParaRPr lang="en-US" sz="2200" b="1">
              <a:solidFill>
                <a:srgbClr val="1D1A1B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9737728" y="5843878"/>
            <a:ext cx="9224768" cy="1953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metode de predare mai flexibile și moderne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adaptarea la nevoile reale ale elevilor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îmbunătățirea calității procesului educațional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colaborare cu specialiști (consilieri, psihologi etc.)</a:t>
            </a:r>
          </a:p>
          <a:p>
            <a:pPr algn="l">
              <a:lnSpc>
                <a:spcPts val="3079"/>
              </a:lnSpc>
            </a:pPr>
            <a:endParaRPr lang="en-US" sz="2199" b="1">
              <a:solidFill>
                <a:srgbClr val="1D1A1B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9583198" y="2595642"/>
            <a:ext cx="546564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ELEVI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737728" y="5362220"/>
            <a:ext cx="546564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PROFESORI/ȘCOALĂ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638473" y="8135686"/>
            <a:ext cx="7190173" cy="186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reducerea discriminării și a excluziunii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formarea unor cetățeni responsabili și deschiși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promovarea egalității de șanse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>
                <a:solidFill>
                  <a:srgbClr val="1D1A1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 societate mai echitabilă și mai solidară</a:t>
            </a:r>
          </a:p>
          <a:p>
            <a:pPr algn="l">
              <a:lnSpc>
                <a:spcPts val="2380"/>
              </a:lnSpc>
            </a:pPr>
            <a:endParaRPr lang="en-US" sz="2199" b="1">
              <a:solidFill>
                <a:srgbClr val="1D1A1B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9737728" y="7532436"/>
            <a:ext cx="5465646" cy="43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SOCIETATE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640557" y="3853099"/>
            <a:ext cx="1321398" cy="132139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203200" y="-4762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514780" y="3761333"/>
            <a:ext cx="1321398" cy="132139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203200" y="-4762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6575" y="6232410"/>
            <a:ext cx="5556736" cy="1553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</a:pPr>
            <a:r>
              <a:rPr lang="en-US" sz="2199" b="1">
                <a:solidFill>
                  <a:srgbClr val="1D1A1B"/>
                </a:solidFill>
                <a:latin typeface="Barlow Bold"/>
                <a:ea typeface="Barlow Bold"/>
                <a:cs typeface="Barlow Bold"/>
                <a:sym typeface="Barlow Bold"/>
              </a:rPr>
              <a:t>Profesorul este primul model. Evitarea etichetelor bazate pe mediul de proveniență sau gen în timpul orelor.</a:t>
            </a:r>
          </a:p>
          <a:p>
            <a:pPr algn="just">
              <a:lnSpc>
                <a:spcPts val="3079"/>
              </a:lnSpc>
            </a:pPr>
            <a:endParaRPr lang="en-US" sz="2199" b="1">
              <a:solidFill>
                <a:srgbClr val="1D1A1B"/>
              </a:solidFill>
              <a:latin typeface="Barlow Bold"/>
              <a:ea typeface="Barlow Bold"/>
              <a:cs typeface="Barlow Bold"/>
              <a:sym typeface="Barlow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2388470" y="3913952"/>
            <a:ext cx="1321398" cy="1321398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812800"/>
                  </a:moveTo>
                  <a:lnTo>
                    <a:pt x="0" y="406400"/>
                  </a:lnTo>
                  <a:lnTo>
                    <a:pt x="203200" y="40640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609600" y="406400"/>
                  </a:lnTo>
                  <a:lnTo>
                    <a:pt x="812800" y="406400"/>
                  </a:lnTo>
                  <a:lnTo>
                    <a:pt x="406400" y="812800"/>
                  </a:ln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203200" y="-47625"/>
              <a:ext cx="406400" cy="758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4931289" y="7527527"/>
            <a:ext cx="8000049" cy="6875042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1789835" y="8417453"/>
            <a:ext cx="3297214" cy="2833543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-430356" y="9947191"/>
            <a:ext cx="4667105" cy="769947"/>
          </a:xfrm>
          <a:custGeom>
            <a:avLst/>
            <a:gdLst/>
            <a:ahLst/>
            <a:cxnLst/>
            <a:rect l="l" t="t" r="r" b="b"/>
            <a:pathLst>
              <a:path w="4667105" h="769947">
                <a:moveTo>
                  <a:pt x="0" y="0"/>
                </a:moveTo>
                <a:lnTo>
                  <a:pt x="4667105" y="0"/>
                </a:lnTo>
                <a:lnTo>
                  <a:pt x="4667105" y="769947"/>
                </a:lnTo>
                <a:lnTo>
                  <a:pt x="0" y="7699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76334" b="-107851"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5940761" y="8501542"/>
            <a:ext cx="3389686" cy="2665365"/>
            <a:chOff x="0" y="0"/>
            <a:chExt cx="696717" cy="547840"/>
          </a:xfrm>
        </p:grpSpPr>
        <p:sp>
          <p:nvSpPr>
            <p:cNvPr id="21" name="Freeform 21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3354054" y="787624"/>
            <a:ext cx="2311589" cy="1817640"/>
            <a:chOff x="0" y="0"/>
            <a:chExt cx="696717" cy="547840"/>
          </a:xfrm>
        </p:grpSpPr>
        <p:sp>
          <p:nvSpPr>
            <p:cNvPr id="24" name="Freeform 24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7892798" y="-267749"/>
            <a:ext cx="790404" cy="535499"/>
          </a:xfrm>
          <a:custGeom>
            <a:avLst/>
            <a:gdLst/>
            <a:ahLst/>
            <a:cxnLst/>
            <a:rect l="l" t="t" r="r" b="b"/>
            <a:pathLst>
              <a:path w="790404" h="535499">
                <a:moveTo>
                  <a:pt x="0" y="0"/>
                </a:moveTo>
                <a:lnTo>
                  <a:pt x="790404" y="0"/>
                </a:lnTo>
                <a:lnTo>
                  <a:pt x="790404" y="535498"/>
                </a:lnTo>
                <a:lnTo>
                  <a:pt x="0" y="5354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6264716" y="260526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30" name="Freeform 30"/>
          <p:cNvSpPr/>
          <p:nvPr/>
        </p:nvSpPr>
        <p:spPr>
          <a:xfrm rot="1011027">
            <a:off x="13291120" y="1045900"/>
            <a:ext cx="4376611" cy="2912436"/>
          </a:xfrm>
          <a:custGeom>
            <a:avLst/>
            <a:gdLst/>
            <a:ahLst/>
            <a:cxnLst/>
            <a:rect l="l" t="t" r="r" b="b"/>
            <a:pathLst>
              <a:path w="4376611" h="2912436">
                <a:moveTo>
                  <a:pt x="0" y="0"/>
                </a:moveTo>
                <a:lnTo>
                  <a:pt x="4376611" y="0"/>
                </a:lnTo>
                <a:lnTo>
                  <a:pt x="4376611" y="2912435"/>
                </a:lnTo>
                <a:lnTo>
                  <a:pt x="0" y="29124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31" name="TextBox 31"/>
          <p:cNvSpPr txBox="1"/>
          <p:nvPr/>
        </p:nvSpPr>
        <p:spPr>
          <a:xfrm>
            <a:off x="3944547" y="484958"/>
            <a:ext cx="9152332" cy="1695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37"/>
              </a:lnSpc>
            </a:pPr>
            <a:endParaRPr/>
          </a:p>
          <a:p>
            <a:pPr algn="l">
              <a:lnSpc>
                <a:spcPts val="6737"/>
              </a:lnSpc>
            </a:pPr>
            <a:r>
              <a:rPr lang="en-US" sz="5614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ROLUL PROFESORULUI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6196498" y="6241935"/>
            <a:ext cx="4919975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b="1">
                <a:solidFill>
                  <a:srgbClr val="1D1A1B"/>
                </a:solidFill>
                <a:latin typeface="Barlow Bold"/>
                <a:ea typeface="Barlow Bold"/>
                <a:cs typeface="Barlow Bold"/>
                <a:sym typeface="Barlow Bold"/>
              </a:rPr>
              <a:t>Observarea dinamicii dintre elevi pentru a preveni auto-izolarea celor din grupuri vulnerabile.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903196" y="5713297"/>
            <a:ext cx="323612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Limbaj Incluziv</a:t>
            </a:r>
          </a:p>
          <a:p>
            <a:pPr algn="l">
              <a:lnSpc>
                <a:spcPts val="2999"/>
              </a:lnSpc>
            </a:pPr>
            <a:endParaRPr lang="en-US" sz="2499" b="1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6557416" y="5713297"/>
            <a:ext cx="3236126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Identificare Timpurie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1535573" y="6241935"/>
            <a:ext cx="6233489" cy="11537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</a:pPr>
            <a:r>
              <a:rPr lang="en-US" sz="2200" b="1">
                <a:solidFill>
                  <a:srgbClr val="1D1A1B"/>
                </a:solidFill>
                <a:latin typeface="Barlow Bold"/>
                <a:ea typeface="Barlow Bold"/>
                <a:cs typeface="Barlow Bold"/>
                <a:sym typeface="Barlow Bold"/>
              </a:rPr>
              <a:t>Promovarea poveștilor de succes ale elevelor în domenii tehnice și ale elevilor în industria alimentară.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429517" y="5713297"/>
            <a:ext cx="3236126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Validarea Succesului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903196" y="4105340"/>
            <a:ext cx="1321398" cy="1537627"/>
            <a:chOff x="0" y="0"/>
            <a:chExt cx="6985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5960367" y="4105340"/>
            <a:ext cx="1321398" cy="1537627"/>
            <a:chOff x="0" y="0"/>
            <a:chExt cx="6985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86424" y="1685990"/>
            <a:ext cx="14778203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0"/>
              </a:lnSpc>
            </a:pPr>
            <a:r>
              <a:rPr lang="en-US" sz="47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STRATEGII PRACTICE PENTRU PROMOVAREA EGALITĂȚII ȘI NEDISCRIMINĂRII</a:t>
            </a:r>
          </a:p>
          <a:p>
            <a:pPr algn="ctr">
              <a:lnSpc>
                <a:spcPts val="7200"/>
              </a:lnSpc>
            </a:pPr>
            <a:endParaRPr lang="en-US" sz="4700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67995" y="7015104"/>
            <a:ext cx="3916059" cy="1416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Evitarea stereotipurilor;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promovarea respectului pentru diversitate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1D1A1B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1" name="Group 11"/>
          <p:cNvGrpSpPr/>
          <p:nvPr/>
        </p:nvGrpSpPr>
        <p:grpSpPr>
          <a:xfrm>
            <a:off x="10282140" y="4105340"/>
            <a:ext cx="1321398" cy="1537627"/>
            <a:chOff x="0" y="0"/>
            <a:chExt cx="6985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4603927" y="4105340"/>
            <a:ext cx="1321398" cy="1537627"/>
            <a:chOff x="0" y="0"/>
            <a:chExt cx="6985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12223"/>
              <a:ext cx="698500" cy="788353"/>
            </a:xfrm>
            <a:custGeom>
              <a:avLst/>
              <a:gdLst/>
              <a:ahLst/>
              <a:cxnLst/>
              <a:rect l="l" t="t" r="r" b="b"/>
              <a:pathLst>
                <a:path w="698500" h="788353">
                  <a:moveTo>
                    <a:pt x="388418" y="10566"/>
                  </a:moveTo>
                  <a:lnTo>
                    <a:pt x="659332" y="168188"/>
                  </a:lnTo>
                  <a:cubicBezTo>
                    <a:pt x="683582" y="182297"/>
                    <a:pt x="698500" y="208236"/>
                    <a:pt x="698500" y="236292"/>
                  </a:cubicBezTo>
                  <a:lnTo>
                    <a:pt x="698500" y="552062"/>
                  </a:lnTo>
                  <a:cubicBezTo>
                    <a:pt x="698500" y="580118"/>
                    <a:pt x="683582" y="606057"/>
                    <a:pt x="659332" y="620166"/>
                  </a:cubicBezTo>
                  <a:lnTo>
                    <a:pt x="388418" y="777788"/>
                  </a:lnTo>
                  <a:cubicBezTo>
                    <a:pt x="364206" y="791875"/>
                    <a:pt x="334294" y="791875"/>
                    <a:pt x="310082" y="777788"/>
                  </a:cubicBezTo>
                  <a:lnTo>
                    <a:pt x="39168" y="620166"/>
                  </a:lnTo>
                  <a:cubicBezTo>
                    <a:pt x="14918" y="606057"/>
                    <a:pt x="0" y="580118"/>
                    <a:pt x="0" y="552062"/>
                  </a:cubicBezTo>
                  <a:lnTo>
                    <a:pt x="0" y="236292"/>
                  </a:lnTo>
                  <a:cubicBezTo>
                    <a:pt x="0" y="208236"/>
                    <a:pt x="14918" y="182297"/>
                    <a:pt x="39168" y="168188"/>
                  </a:cubicBezTo>
                  <a:lnTo>
                    <a:pt x="310082" y="10566"/>
                  </a:lnTo>
                  <a:cubicBezTo>
                    <a:pt x="334294" y="-3521"/>
                    <a:pt x="364206" y="-3521"/>
                    <a:pt x="388418" y="10566"/>
                  </a:cubicBezTo>
                  <a:close/>
                </a:path>
              </a:pathLst>
            </a:custGeom>
            <a:solidFill>
              <a:srgbClr val="16578D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92075"/>
              <a:ext cx="6985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789835" y="8417453"/>
            <a:ext cx="3297214" cy="2833543"/>
            <a:chOff x="0" y="0"/>
            <a:chExt cx="812800" cy="698500"/>
          </a:xfrm>
        </p:grpSpPr>
        <p:sp>
          <p:nvSpPr>
            <p:cNvPr id="21" name="Freeform 21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5925325" y="-228279"/>
            <a:ext cx="3297214" cy="2833543"/>
            <a:chOff x="0" y="0"/>
            <a:chExt cx="812800" cy="698500"/>
          </a:xfrm>
        </p:grpSpPr>
        <p:sp>
          <p:nvSpPr>
            <p:cNvPr id="24" name="Freeform 24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Freeform 26"/>
          <p:cNvSpPr/>
          <p:nvPr/>
        </p:nvSpPr>
        <p:spPr>
          <a:xfrm>
            <a:off x="-430356" y="9947191"/>
            <a:ext cx="4667105" cy="769947"/>
          </a:xfrm>
          <a:custGeom>
            <a:avLst/>
            <a:gdLst/>
            <a:ahLst/>
            <a:cxnLst/>
            <a:rect l="l" t="t" r="r" b="b"/>
            <a:pathLst>
              <a:path w="4667105" h="769947">
                <a:moveTo>
                  <a:pt x="0" y="0"/>
                </a:moveTo>
                <a:lnTo>
                  <a:pt x="4667105" y="0"/>
                </a:lnTo>
                <a:lnTo>
                  <a:pt x="4667105" y="769947"/>
                </a:lnTo>
                <a:lnTo>
                  <a:pt x="0" y="7699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376334" b="-107851"/>
            </a:stretch>
          </a:blipFill>
        </p:spPr>
      </p:sp>
      <p:grpSp>
        <p:nvGrpSpPr>
          <p:cNvPr id="27" name="Group 27"/>
          <p:cNvGrpSpPr/>
          <p:nvPr/>
        </p:nvGrpSpPr>
        <p:grpSpPr>
          <a:xfrm>
            <a:off x="15940761" y="8501542"/>
            <a:ext cx="3389686" cy="2665365"/>
            <a:chOff x="0" y="0"/>
            <a:chExt cx="696717" cy="547840"/>
          </a:xfrm>
        </p:grpSpPr>
        <p:sp>
          <p:nvSpPr>
            <p:cNvPr id="28" name="Freeform 2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354054" y="787624"/>
            <a:ext cx="2311589" cy="1817640"/>
            <a:chOff x="0" y="0"/>
            <a:chExt cx="696717" cy="547840"/>
          </a:xfrm>
        </p:grpSpPr>
        <p:sp>
          <p:nvSpPr>
            <p:cNvPr id="31" name="Freeform 31"/>
            <p:cNvSpPr/>
            <p:nvPr/>
          </p:nvSpPr>
          <p:spPr>
            <a:xfrm>
              <a:off x="9960" y="0"/>
              <a:ext cx="676798" cy="547840"/>
            </a:xfrm>
            <a:custGeom>
              <a:avLst/>
              <a:gdLst/>
              <a:ahLst/>
              <a:cxnLst/>
              <a:rect l="l" t="t" r="r" b="b"/>
              <a:pathLst>
                <a:path w="676798" h="547840">
                  <a:moveTo>
                    <a:pt x="668798" y="298129"/>
                  </a:moveTo>
                  <a:lnTo>
                    <a:pt x="501515" y="523631"/>
                  </a:lnTo>
                  <a:cubicBezTo>
                    <a:pt x="490218" y="538860"/>
                    <a:pt x="472376" y="547840"/>
                    <a:pt x="453414" y="547840"/>
                  </a:cubicBezTo>
                  <a:lnTo>
                    <a:pt x="223383" y="547840"/>
                  </a:lnTo>
                  <a:cubicBezTo>
                    <a:pt x="204421" y="547840"/>
                    <a:pt x="186579" y="538860"/>
                    <a:pt x="175281" y="523631"/>
                  </a:cubicBezTo>
                  <a:lnTo>
                    <a:pt x="7999" y="298129"/>
                  </a:lnTo>
                  <a:cubicBezTo>
                    <a:pt x="-2667" y="283751"/>
                    <a:pt x="-2667" y="264088"/>
                    <a:pt x="7999" y="249711"/>
                  </a:cubicBezTo>
                  <a:lnTo>
                    <a:pt x="175281" y="24209"/>
                  </a:lnTo>
                  <a:cubicBezTo>
                    <a:pt x="186579" y="8980"/>
                    <a:pt x="204421" y="0"/>
                    <a:pt x="223383" y="0"/>
                  </a:cubicBezTo>
                  <a:lnTo>
                    <a:pt x="453414" y="0"/>
                  </a:lnTo>
                  <a:cubicBezTo>
                    <a:pt x="472376" y="0"/>
                    <a:pt x="490218" y="8980"/>
                    <a:pt x="501515" y="24209"/>
                  </a:cubicBezTo>
                  <a:lnTo>
                    <a:pt x="668798" y="249711"/>
                  </a:lnTo>
                  <a:cubicBezTo>
                    <a:pt x="679463" y="264088"/>
                    <a:pt x="679463" y="283751"/>
                    <a:pt x="668798" y="298129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32" name="TextBox 32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33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7892798" y="-267749"/>
            <a:ext cx="790404" cy="535499"/>
          </a:xfrm>
          <a:custGeom>
            <a:avLst/>
            <a:gdLst/>
            <a:ahLst/>
            <a:cxnLst/>
            <a:rect l="l" t="t" r="r" b="b"/>
            <a:pathLst>
              <a:path w="790404" h="535499">
                <a:moveTo>
                  <a:pt x="0" y="0"/>
                </a:moveTo>
                <a:lnTo>
                  <a:pt x="790404" y="0"/>
                </a:lnTo>
                <a:lnTo>
                  <a:pt x="790404" y="535498"/>
                </a:lnTo>
                <a:lnTo>
                  <a:pt x="0" y="5354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>
            <a:off x="16264716" y="2605264"/>
            <a:ext cx="5809337" cy="537986"/>
          </a:xfrm>
          <a:custGeom>
            <a:avLst/>
            <a:gdLst/>
            <a:ahLst/>
            <a:cxnLst/>
            <a:rect l="l" t="t" r="r" b="b"/>
            <a:pathLst>
              <a:path w="5809337" h="537986">
                <a:moveTo>
                  <a:pt x="0" y="0"/>
                </a:moveTo>
                <a:lnTo>
                  <a:pt x="5809337" y="0"/>
                </a:lnTo>
                <a:lnTo>
                  <a:pt x="5809337" y="537986"/>
                </a:lnTo>
                <a:lnTo>
                  <a:pt x="0" y="53798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t="-434569" b="-361689"/>
            </a:stretch>
          </a:blipFill>
        </p:spPr>
      </p:sp>
      <p:sp>
        <p:nvSpPr>
          <p:cNvPr id="37" name="TextBox 37"/>
          <p:cNvSpPr txBox="1"/>
          <p:nvPr/>
        </p:nvSpPr>
        <p:spPr>
          <a:xfrm>
            <a:off x="5121575" y="6923008"/>
            <a:ext cx="4022425" cy="106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Încurajarea colaborării între elevi cu experiențe și perspective diferite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789998" y="5885301"/>
            <a:ext cx="323612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Utilizarea unui limbaj incluziv și neutru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719894" y="5765685"/>
            <a:ext cx="433660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Managementul diversității în grupurile de învățare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9985475" y="6854075"/>
            <a:ext cx="3041563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Modele profesionale care pot inspira elevii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9985475" y="5765685"/>
            <a:ext cx="323612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Promovarea mentoratului incluziv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4217863" y="6889057"/>
            <a:ext cx="3445797" cy="71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1D1A1B"/>
                </a:solidFill>
                <a:latin typeface="Public Sans"/>
                <a:ea typeface="Public Sans"/>
                <a:cs typeface="Public Sans"/>
                <a:sym typeface="Public Sans"/>
              </a:rPr>
              <a:t>Mecanisme de feedback anonim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4128135" y="5713297"/>
            <a:ext cx="3236126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>
                <a:solidFill>
                  <a:srgbClr val="FF8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Monitorizarea și evaluarea echității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4217462" y="311604"/>
            <a:ext cx="3389686" cy="3415392"/>
            <a:chOff x="0" y="0"/>
            <a:chExt cx="696717" cy="702000"/>
          </a:xfrm>
        </p:grpSpPr>
        <p:sp>
          <p:nvSpPr>
            <p:cNvPr id="4" name="Freeform 4"/>
            <p:cNvSpPr/>
            <p:nvPr/>
          </p:nvSpPr>
          <p:spPr>
            <a:xfrm>
              <a:off x="9201" y="0"/>
              <a:ext cx="678314" cy="702000"/>
            </a:xfrm>
            <a:custGeom>
              <a:avLst/>
              <a:gdLst/>
              <a:ahLst/>
              <a:cxnLst/>
              <a:rect l="l" t="t" r="r" b="b"/>
              <a:pathLst>
                <a:path w="678314" h="702000">
                  <a:moveTo>
                    <a:pt x="670351" y="380650"/>
                  </a:moveTo>
                  <a:lnTo>
                    <a:pt x="501480" y="672351"/>
                  </a:lnTo>
                  <a:cubicBezTo>
                    <a:pt x="490857" y="690701"/>
                    <a:pt x="471260" y="702000"/>
                    <a:pt x="450056" y="702000"/>
                  </a:cubicBezTo>
                  <a:lnTo>
                    <a:pt x="228258" y="702000"/>
                  </a:lnTo>
                  <a:cubicBezTo>
                    <a:pt x="207055" y="702000"/>
                    <a:pt x="187458" y="690701"/>
                    <a:pt x="176834" y="672351"/>
                  </a:cubicBezTo>
                  <a:lnTo>
                    <a:pt x="7964" y="380650"/>
                  </a:lnTo>
                  <a:cubicBezTo>
                    <a:pt x="-2654" y="362309"/>
                    <a:pt x="-2654" y="339691"/>
                    <a:pt x="7964" y="321351"/>
                  </a:cubicBezTo>
                  <a:lnTo>
                    <a:pt x="176834" y="29649"/>
                  </a:lnTo>
                  <a:cubicBezTo>
                    <a:pt x="187458" y="11299"/>
                    <a:pt x="207055" y="0"/>
                    <a:pt x="228258" y="0"/>
                  </a:cubicBezTo>
                  <a:lnTo>
                    <a:pt x="450056" y="0"/>
                  </a:lnTo>
                  <a:cubicBezTo>
                    <a:pt x="471260" y="0"/>
                    <a:pt x="490857" y="11299"/>
                    <a:pt x="501480" y="29649"/>
                  </a:cubicBezTo>
                  <a:lnTo>
                    <a:pt x="670351" y="321351"/>
                  </a:lnTo>
                  <a:cubicBezTo>
                    <a:pt x="680969" y="339691"/>
                    <a:pt x="680969" y="362309"/>
                    <a:pt x="670351" y="380650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468117" cy="749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11648768" y="9648593"/>
            <a:ext cx="3421181" cy="3032021"/>
          </a:xfrm>
          <a:custGeom>
            <a:avLst/>
            <a:gdLst/>
            <a:ahLst/>
            <a:cxnLst/>
            <a:rect l="l" t="t" r="r" b="b"/>
            <a:pathLst>
              <a:path w="3421181" h="3032021">
                <a:moveTo>
                  <a:pt x="0" y="3032022"/>
                </a:moveTo>
                <a:lnTo>
                  <a:pt x="3421181" y="3032022"/>
                </a:lnTo>
                <a:lnTo>
                  <a:pt x="3421181" y="0"/>
                </a:lnTo>
                <a:lnTo>
                  <a:pt x="0" y="0"/>
                </a:lnTo>
                <a:lnTo>
                  <a:pt x="0" y="3032022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16089" y="4192219"/>
            <a:ext cx="16273838" cy="1902563"/>
            <a:chOff x="0" y="0"/>
            <a:chExt cx="4286114" cy="50108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286114" cy="501087"/>
            </a:xfrm>
            <a:custGeom>
              <a:avLst/>
              <a:gdLst/>
              <a:ahLst/>
              <a:cxnLst/>
              <a:rect l="l" t="t" r="r" b="b"/>
              <a:pathLst>
                <a:path w="4286114" h="501087">
                  <a:moveTo>
                    <a:pt x="47573" y="0"/>
                  </a:moveTo>
                  <a:lnTo>
                    <a:pt x="4238541" y="0"/>
                  </a:lnTo>
                  <a:cubicBezTo>
                    <a:pt x="4251158" y="0"/>
                    <a:pt x="4263258" y="5012"/>
                    <a:pt x="4272180" y="13934"/>
                  </a:cubicBezTo>
                  <a:cubicBezTo>
                    <a:pt x="4281101" y="22855"/>
                    <a:pt x="4286114" y="34956"/>
                    <a:pt x="4286114" y="47573"/>
                  </a:cubicBezTo>
                  <a:lnTo>
                    <a:pt x="4286114" y="453514"/>
                  </a:lnTo>
                  <a:cubicBezTo>
                    <a:pt x="4286114" y="466131"/>
                    <a:pt x="4281101" y="478231"/>
                    <a:pt x="4272180" y="487153"/>
                  </a:cubicBezTo>
                  <a:cubicBezTo>
                    <a:pt x="4263258" y="496074"/>
                    <a:pt x="4251158" y="501087"/>
                    <a:pt x="4238541" y="501087"/>
                  </a:cubicBezTo>
                  <a:lnTo>
                    <a:pt x="47573" y="501087"/>
                  </a:lnTo>
                  <a:cubicBezTo>
                    <a:pt x="34956" y="501087"/>
                    <a:pt x="22855" y="496074"/>
                    <a:pt x="13934" y="487153"/>
                  </a:cubicBezTo>
                  <a:cubicBezTo>
                    <a:pt x="5012" y="478231"/>
                    <a:pt x="0" y="466131"/>
                    <a:pt x="0" y="453514"/>
                  </a:cubicBezTo>
                  <a:lnTo>
                    <a:pt x="0" y="47573"/>
                  </a:lnTo>
                  <a:cubicBezTo>
                    <a:pt x="0" y="34956"/>
                    <a:pt x="5012" y="22855"/>
                    <a:pt x="13934" y="13934"/>
                  </a:cubicBezTo>
                  <a:cubicBezTo>
                    <a:pt x="22855" y="5012"/>
                    <a:pt x="34956" y="0"/>
                    <a:pt x="47573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286114" cy="5487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735732" y="4419112"/>
            <a:ext cx="1448776" cy="1448776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2426349" y="4419112"/>
            <a:ext cx="1448776" cy="144877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48924"/>
            </a:solidFill>
            <a:ln w="5715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-2104488" y="-2010197"/>
            <a:ext cx="3859024" cy="3342880"/>
          </a:xfrm>
          <a:custGeom>
            <a:avLst/>
            <a:gdLst/>
            <a:ahLst/>
            <a:cxnLst/>
            <a:rect l="l" t="t" r="r" b="b"/>
            <a:pathLst>
              <a:path w="3859024" h="3342880">
                <a:moveTo>
                  <a:pt x="0" y="0"/>
                </a:moveTo>
                <a:lnTo>
                  <a:pt x="3859024" y="0"/>
                </a:lnTo>
                <a:lnTo>
                  <a:pt x="3859024" y="3342880"/>
                </a:lnTo>
                <a:lnTo>
                  <a:pt x="0" y="33428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6673200" y="602528"/>
            <a:ext cx="3297214" cy="2833543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936718" y="9948510"/>
            <a:ext cx="8328691" cy="2833543"/>
            <a:chOff x="0" y="0"/>
            <a:chExt cx="2053115" cy="698500"/>
          </a:xfrm>
        </p:grpSpPr>
        <p:sp>
          <p:nvSpPr>
            <p:cNvPr id="21" name="Freeform 21"/>
            <p:cNvSpPr/>
            <p:nvPr/>
          </p:nvSpPr>
          <p:spPr>
            <a:xfrm>
              <a:off x="2257" y="0"/>
              <a:ext cx="2048602" cy="698500"/>
            </a:xfrm>
            <a:custGeom>
              <a:avLst/>
              <a:gdLst/>
              <a:ahLst/>
              <a:cxnLst/>
              <a:rect l="l" t="t" r="r" b="b"/>
              <a:pathLst>
                <a:path w="2048602" h="698500">
                  <a:moveTo>
                    <a:pt x="2046651" y="356481"/>
                  </a:moveTo>
                  <a:lnTo>
                    <a:pt x="1851865" y="691269"/>
                  </a:lnTo>
                  <a:cubicBezTo>
                    <a:pt x="1849260" y="695746"/>
                    <a:pt x="1844472" y="698500"/>
                    <a:pt x="1839292" y="698500"/>
                  </a:cubicBezTo>
                  <a:lnTo>
                    <a:pt x="209309" y="698500"/>
                  </a:lnTo>
                  <a:cubicBezTo>
                    <a:pt x="204129" y="698500"/>
                    <a:pt x="199341" y="695746"/>
                    <a:pt x="196736" y="691269"/>
                  </a:cubicBezTo>
                  <a:lnTo>
                    <a:pt x="1950" y="356481"/>
                  </a:lnTo>
                  <a:cubicBezTo>
                    <a:pt x="-651" y="352011"/>
                    <a:pt x="-651" y="346489"/>
                    <a:pt x="1950" y="342019"/>
                  </a:cubicBezTo>
                  <a:lnTo>
                    <a:pt x="196736" y="7231"/>
                  </a:lnTo>
                  <a:cubicBezTo>
                    <a:pt x="199341" y="2754"/>
                    <a:pt x="204129" y="0"/>
                    <a:pt x="209309" y="0"/>
                  </a:cubicBezTo>
                  <a:lnTo>
                    <a:pt x="1839292" y="0"/>
                  </a:lnTo>
                  <a:cubicBezTo>
                    <a:pt x="1844472" y="0"/>
                    <a:pt x="1849260" y="2754"/>
                    <a:pt x="1851865" y="7231"/>
                  </a:cubicBezTo>
                  <a:lnTo>
                    <a:pt x="2046651" y="342019"/>
                  </a:lnTo>
                  <a:cubicBezTo>
                    <a:pt x="2049251" y="346489"/>
                    <a:pt x="2049251" y="352011"/>
                    <a:pt x="2046651" y="356481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114300" y="-47625"/>
              <a:ext cx="1824515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3" name="Freeform 23"/>
          <p:cNvSpPr/>
          <p:nvPr/>
        </p:nvSpPr>
        <p:spPr>
          <a:xfrm>
            <a:off x="17607148" y="994410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5" y="0"/>
                </a:lnTo>
                <a:lnTo>
                  <a:pt x="1177505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-213076" y="485815"/>
            <a:ext cx="2058331" cy="542885"/>
          </a:xfrm>
          <a:custGeom>
            <a:avLst/>
            <a:gdLst/>
            <a:ahLst/>
            <a:cxnLst/>
            <a:rect l="l" t="t" r="r" b="b"/>
            <a:pathLst>
              <a:path w="2058331" h="542885">
                <a:moveTo>
                  <a:pt x="0" y="0"/>
                </a:moveTo>
                <a:lnTo>
                  <a:pt x="2058331" y="0"/>
                </a:lnTo>
                <a:lnTo>
                  <a:pt x="2058331" y="542885"/>
                </a:lnTo>
                <a:lnTo>
                  <a:pt x="0" y="54288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12696173" y="0"/>
            <a:ext cx="5469509" cy="3706444"/>
          </a:xfrm>
          <a:custGeom>
            <a:avLst/>
            <a:gdLst/>
            <a:ahLst/>
            <a:cxnLst/>
            <a:rect l="l" t="t" r="r" b="b"/>
            <a:pathLst>
              <a:path w="5469509" h="3706444">
                <a:moveTo>
                  <a:pt x="0" y="0"/>
                </a:moveTo>
                <a:lnTo>
                  <a:pt x="5469508" y="0"/>
                </a:lnTo>
                <a:lnTo>
                  <a:pt x="5469508" y="3706444"/>
                </a:lnTo>
                <a:lnTo>
                  <a:pt x="0" y="370644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6462850" y="4239465"/>
            <a:ext cx="4461531" cy="1855316"/>
          </a:xfrm>
          <a:custGeom>
            <a:avLst/>
            <a:gdLst/>
            <a:ahLst/>
            <a:cxnLst/>
            <a:rect l="l" t="t" r="r" b="b"/>
            <a:pathLst>
              <a:path w="4461531" h="1855316">
                <a:moveTo>
                  <a:pt x="0" y="0"/>
                </a:moveTo>
                <a:lnTo>
                  <a:pt x="4461530" y="0"/>
                </a:lnTo>
                <a:lnTo>
                  <a:pt x="4461530" y="1855316"/>
                </a:lnTo>
                <a:lnTo>
                  <a:pt x="0" y="18553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3221" b="-13221"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1028700" y="1149284"/>
            <a:ext cx="11397649" cy="2286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1"/>
              </a:lnSpc>
            </a:pPr>
            <a:r>
              <a:rPr lang="en-US" sz="3409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APLICAREA PRINCIPIILOR EGALITĂȚII ÎN ÎNVĂȚĂMÂNTUL PROFESIONAL ȘI TEHNIC ȘI ÎN STAGIILE DE PRACTICĂ</a:t>
            </a:r>
          </a:p>
          <a:p>
            <a:pPr algn="l">
              <a:lnSpc>
                <a:spcPts val="5844"/>
              </a:lnSpc>
            </a:pPr>
            <a:endParaRPr lang="en-US" sz="3409" b="1">
              <a:solidFill>
                <a:srgbClr val="243B55"/>
              </a:solidFill>
              <a:latin typeface="Montserrat Bold"/>
              <a:ea typeface="Montserrat Bold"/>
              <a:cs typeface="Montserrat Bold"/>
              <a:sym typeface="Montserrat 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-174976" y="7041068"/>
            <a:ext cx="8571038" cy="3125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Acces egal la specializări, echipamente și tehnologii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Participare echitabilă la stagiile de practică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Distribuirea corectă a sarcinilor pentru dezvoltarea competențelor tuturor elevilor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Mediu de practică sigur, respectuos și fără discriminare</a:t>
            </a:r>
          </a:p>
          <a:p>
            <a:pPr marL="474979" lvl="1" indent="-237490" algn="l">
              <a:lnSpc>
                <a:spcPts val="3079"/>
              </a:lnSpc>
              <a:buFont typeface="Arial"/>
              <a:buChar char="•"/>
            </a:pPr>
            <a:r>
              <a:rPr lang="en-US" sz="2199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Adaptarea spațiilor și echipamentelor pentru elevii cu dizabilități</a:t>
            </a:r>
          </a:p>
          <a:p>
            <a:pPr algn="ctr">
              <a:lnSpc>
                <a:spcPts val="3079"/>
              </a:lnSpc>
            </a:pPr>
            <a:endParaRPr lang="en-US" sz="2199" b="1" i="1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8838799" y="7134671"/>
            <a:ext cx="8623876" cy="2344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Dezvoltarea capacității de lucru în echipe diverse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Îmbunătățirea comunicării și colaborării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Respectarea diferențelor culturale și sociale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Creșterea încrederii în sine și a rezilienței profesionale</a:t>
            </a:r>
          </a:p>
          <a:p>
            <a:pPr marL="474981" lvl="1" indent="-237491" algn="l">
              <a:lnSpc>
                <a:spcPts val="3080"/>
              </a:lnSpc>
              <a:buFont typeface="Arial"/>
              <a:buChar char="•"/>
            </a:pPr>
            <a:r>
              <a:rPr lang="en-US" sz="2200" b="1" i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Pregătirea pentru o piață a muncii modernă și dinamică</a:t>
            </a:r>
          </a:p>
          <a:p>
            <a:pPr algn="l">
              <a:lnSpc>
                <a:spcPts val="3080"/>
              </a:lnSpc>
            </a:pPr>
            <a:endParaRPr lang="en-US" sz="2200" b="1" i="1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481237" y="6215500"/>
            <a:ext cx="395776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Aplicarea principiilor egalității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0924380" y="6345743"/>
            <a:ext cx="3957767" cy="752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9"/>
              </a:lnSpc>
            </a:pPr>
            <a:r>
              <a:rPr lang="en-US" sz="2499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Impactul asupra pregătirii pentru piața muncii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443720" y="3273975"/>
            <a:ext cx="10502929" cy="9025955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8" name="Freeform 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188870" y="5143500"/>
            <a:ext cx="3730241" cy="3205676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5039" y="0"/>
              <a:ext cx="802723" cy="698500"/>
            </a:xfrm>
            <a:custGeom>
              <a:avLst/>
              <a:gdLst/>
              <a:ahLst/>
              <a:cxnLst/>
              <a:rect l="l" t="t" r="r" b="b"/>
              <a:pathLst>
                <a:path w="802723" h="698500">
                  <a:moveTo>
                    <a:pt x="798367" y="365395"/>
                  </a:moveTo>
                  <a:lnTo>
                    <a:pt x="613955" y="682355"/>
                  </a:lnTo>
                  <a:cubicBezTo>
                    <a:pt x="608139" y="692351"/>
                    <a:pt x="597447" y="698500"/>
                    <a:pt x="585882" y="698500"/>
                  </a:cubicBezTo>
                  <a:lnTo>
                    <a:pt x="216840" y="698500"/>
                  </a:lnTo>
                  <a:cubicBezTo>
                    <a:pt x="205275" y="698500"/>
                    <a:pt x="194583" y="692351"/>
                    <a:pt x="188767" y="682355"/>
                  </a:cubicBezTo>
                  <a:lnTo>
                    <a:pt x="4355" y="365395"/>
                  </a:lnTo>
                  <a:cubicBezTo>
                    <a:pt x="-1452" y="355415"/>
                    <a:pt x="-1452" y="343085"/>
                    <a:pt x="4355" y="333105"/>
                  </a:cubicBezTo>
                  <a:lnTo>
                    <a:pt x="188767" y="16145"/>
                  </a:lnTo>
                  <a:cubicBezTo>
                    <a:pt x="194583" y="6149"/>
                    <a:pt x="205275" y="0"/>
                    <a:pt x="216840" y="0"/>
                  </a:cubicBezTo>
                  <a:lnTo>
                    <a:pt x="585882" y="0"/>
                  </a:lnTo>
                  <a:cubicBezTo>
                    <a:pt x="597447" y="0"/>
                    <a:pt x="608139" y="6149"/>
                    <a:pt x="613955" y="16145"/>
                  </a:cubicBezTo>
                  <a:lnTo>
                    <a:pt x="798367" y="333105"/>
                  </a:lnTo>
                  <a:cubicBezTo>
                    <a:pt x="804174" y="343085"/>
                    <a:pt x="804174" y="355415"/>
                    <a:pt x="798367" y="365395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5708585" y="2283375"/>
            <a:ext cx="7494335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CONCLUZII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2" name="Freeform 22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000555" y="4194739"/>
            <a:ext cx="3999886" cy="3891435"/>
          </a:xfrm>
          <a:custGeom>
            <a:avLst/>
            <a:gdLst/>
            <a:ahLst/>
            <a:cxnLst/>
            <a:rect l="l" t="t" r="r" b="b"/>
            <a:pathLst>
              <a:path w="3999886" h="3891435">
                <a:moveTo>
                  <a:pt x="0" y="0"/>
                </a:moveTo>
                <a:lnTo>
                  <a:pt x="3999886" y="0"/>
                </a:lnTo>
                <a:lnTo>
                  <a:pt x="3999886" y="3891435"/>
                </a:lnTo>
                <a:lnTo>
                  <a:pt x="0" y="3891435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13212" r="-13212"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6885074" y="4106389"/>
            <a:ext cx="10917994" cy="50783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61535" lvl="1" indent="-280767" algn="just">
              <a:lnSpc>
                <a:spcPts val="3641"/>
              </a:lnSpc>
              <a:buFont typeface="Arial"/>
              <a:buChar char="•"/>
            </a:pP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Egalitatea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de gen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nediscriminarea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contribuie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la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crearea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unui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mediu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educațional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profesional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bazat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respect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echitate</a:t>
            </a:r>
            <a:endParaRPr lang="en-US" sz="2600" b="1" i="1" dirty="0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  <a:p>
            <a:pPr marL="561535" lvl="1" indent="-280767" algn="just">
              <a:lnSpc>
                <a:spcPts val="3641"/>
              </a:lnSpc>
              <a:buFont typeface="Arial"/>
              <a:buChar char="•"/>
            </a:pP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Fiecare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elev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trebuie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să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beneficieze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de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aceleași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șanse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de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dezvoltare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,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indiferent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de gen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sau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alte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caracteristici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personale</a:t>
            </a:r>
            <a:endParaRPr lang="en-US" sz="2600" b="1" i="1" dirty="0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  <a:p>
            <a:pPr marL="561535" lvl="1" indent="-280767" algn="just">
              <a:lnSpc>
                <a:spcPts val="3641"/>
              </a:lnSpc>
              <a:buFont typeface="Arial"/>
              <a:buChar char="•"/>
            </a:pP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Combaterea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stereotipurilor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a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prejudecăților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sprijină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dezvoltarea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încrederii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în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sine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a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performanței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școlare</a:t>
            </a:r>
            <a:endParaRPr lang="en-US" sz="2600" b="1" i="1" dirty="0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  <a:p>
            <a:pPr marL="561535" lvl="1" indent="-280767" algn="just">
              <a:lnSpc>
                <a:spcPts val="3641"/>
              </a:lnSpc>
              <a:buFont typeface="Arial"/>
              <a:buChar char="•"/>
            </a:pP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Promovarea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diversității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incluziunii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dezvoltă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colaborarea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,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empatia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responsabilitatea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socială</a:t>
            </a:r>
            <a:endParaRPr lang="en-US" sz="2600" b="1" i="1" dirty="0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  <a:p>
            <a:pPr marL="561535" lvl="1" indent="-280767" algn="just">
              <a:lnSpc>
                <a:spcPts val="3641"/>
              </a:lnSpc>
              <a:buFont typeface="Arial"/>
              <a:buChar char="•"/>
            </a:pP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Elevii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pregătiți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într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-un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mediu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incluziv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sunt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mai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bine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adaptați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cerințelor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unei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piețe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a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muncii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moderne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și</a:t>
            </a:r>
            <a:r>
              <a:rPr lang="en-US" sz="2600" b="1" i="1" dirty="0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 </a:t>
            </a:r>
            <a:r>
              <a:rPr lang="en-US" sz="2600" b="1" i="1" dirty="0" err="1">
                <a:solidFill>
                  <a:srgbClr val="110B79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dinamice</a:t>
            </a:r>
            <a:endParaRPr lang="en-US" sz="2600" b="1" i="1" dirty="0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  <a:p>
            <a:pPr algn="l">
              <a:lnSpc>
                <a:spcPts val="3641"/>
              </a:lnSpc>
            </a:pPr>
            <a:endParaRPr lang="en-US" sz="2600" b="1" i="1" dirty="0">
              <a:solidFill>
                <a:srgbClr val="110B79"/>
              </a:solidFill>
              <a:latin typeface="Public Sans Bold Italics"/>
              <a:ea typeface="Public Sans Bold Italics"/>
              <a:cs typeface="Public Sans Bold Italics"/>
              <a:sym typeface="Public Sans Bold Italic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3125550" y="-3296953"/>
            <a:ext cx="8555124" cy="4688015"/>
            <a:chOff x="0" y="0"/>
            <a:chExt cx="999749" cy="547840"/>
          </a:xfrm>
        </p:grpSpPr>
        <p:sp>
          <p:nvSpPr>
            <p:cNvPr id="4" name="Freeform 4"/>
            <p:cNvSpPr/>
            <p:nvPr/>
          </p:nvSpPr>
          <p:spPr>
            <a:xfrm>
              <a:off x="4485" y="0"/>
              <a:ext cx="990778" cy="547840"/>
            </a:xfrm>
            <a:custGeom>
              <a:avLst/>
              <a:gdLst/>
              <a:ahLst/>
              <a:cxnLst/>
              <a:rect l="l" t="t" r="r" b="b"/>
              <a:pathLst>
                <a:path w="990778" h="547840">
                  <a:moveTo>
                    <a:pt x="987176" y="284822"/>
                  </a:moveTo>
                  <a:lnTo>
                    <a:pt x="800151" y="536938"/>
                  </a:lnTo>
                  <a:cubicBezTo>
                    <a:pt x="795063" y="543796"/>
                    <a:pt x="787029" y="547840"/>
                    <a:pt x="778489" y="547840"/>
                  </a:cubicBezTo>
                  <a:lnTo>
                    <a:pt x="212289" y="547840"/>
                  </a:lnTo>
                  <a:cubicBezTo>
                    <a:pt x="203750" y="547840"/>
                    <a:pt x="195715" y="543796"/>
                    <a:pt x="190628" y="536938"/>
                  </a:cubicBezTo>
                  <a:lnTo>
                    <a:pt x="3602" y="284822"/>
                  </a:lnTo>
                  <a:cubicBezTo>
                    <a:pt x="-1201" y="278347"/>
                    <a:pt x="-1201" y="269492"/>
                    <a:pt x="3602" y="263018"/>
                  </a:cubicBezTo>
                  <a:lnTo>
                    <a:pt x="190628" y="10902"/>
                  </a:lnTo>
                  <a:cubicBezTo>
                    <a:pt x="195715" y="4044"/>
                    <a:pt x="203750" y="0"/>
                    <a:pt x="212289" y="0"/>
                  </a:cubicBezTo>
                  <a:lnTo>
                    <a:pt x="778489" y="0"/>
                  </a:lnTo>
                  <a:cubicBezTo>
                    <a:pt x="787029" y="0"/>
                    <a:pt x="795063" y="4044"/>
                    <a:pt x="800151" y="10902"/>
                  </a:cubicBezTo>
                  <a:lnTo>
                    <a:pt x="987176" y="263018"/>
                  </a:lnTo>
                  <a:cubicBezTo>
                    <a:pt x="991979" y="269492"/>
                    <a:pt x="991979" y="278347"/>
                    <a:pt x="987176" y="284822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  <a:ln cap="sq">
              <a:noFill/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771149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867183" y="8276997"/>
            <a:ext cx="3563269" cy="3062184"/>
            <a:chOff x="0" y="0"/>
            <a:chExt cx="812800" cy="698500"/>
          </a:xfrm>
        </p:grpSpPr>
        <p:sp>
          <p:nvSpPr>
            <p:cNvPr id="7" name="Freeform 7"/>
            <p:cNvSpPr/>
            <p:nvPr/>
          </p:nvSpPr>
          <p:spPr>
            <a:xfrm>
              <a:off x="19926" y="0"/>
              <a:ext cx="772947" cy="698500"/>
            </a:xfrm>
            <a:custGeom>
              <a:avLst/>
              <a:gdLst/>
              <a:ahLst/>
              <a:cxnLst/>
              <a:rect l="l" t="t" r="r" b="b"/>
              <a:pathLst>
                <a:path w="772947" h="698500">
                  <a:moveTo>
                    <a:pt x="755724" y="413101"/>
                  </a:moveTo>
                  <a:lnTo>
                    <a:pt x="626824" y="634649"/>
                  </a:lnTo>
                  <a:cubicBezTo>
                    <a:pt x="603824" y="674181"/>
                    <a:pt x="561538" y="698500"/>
                    <a:pt x="515802" y="698500"/>
                  </a:cubicBezTo>
                  <a:lnTo>
                    <a:pt x="257146" y="698500"/>
                  </a:lnTo>
                  <a:cubicBezTo>
                    <a:pt x="211410" y="698500"/>
                    <a:pt x="169124" y="674181"/>
                    <a:pt x="146124" y="634649"/>
                  </a:cubicBezTo>
                  <a:lnTo>
                    <a:pt x="17224" y="413101"/>
                  </a:lnTo>
                  <a:cubicBezTo>
                    <a:pt x="-5741" y="373631"/>
                    <a:pt x="-5741" y="324869"/>
                    <a:pt x="17224" y="285399"/>
                  </a:cubicBezTo>
                  <a:lnTo>
                    <a:pt x="146124" y="63851"/>
                  </a:lnTo>
                  <a:cubicBezTo>
                    <a:pt x="169124" y="24319"/>
                    <a:pt x="211410" y="0"/>
                    <a:pt x="257146" y="0"/>
                  </a:cubicBezTo>
                  <a:lnTo>
                    <a:pt x="515802" y="0"/>
                  </a:lnTo>
                  <a:cubicBezTo>
                    <a:pt x="561538" y="0"/>
                    <a:pt x="603824" y="24319"/>
                    <a:pt x="626824" y="63851"/>
                  </a:cubicBezTo>
                  <a:lnTo>
                    <a:pt x="755724" y="285399"/>
                  </a:lnTo>
                  <a:cubicBezTo>
                    <a:pt x="778689" y="324869"/>
                    <a:pt x="778689" y="373631"/>
                    <a:pt x="755724" y="413101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634036" y="-4274165"/>
            <a:ext cx="11037148" cy="5099902"/>
            <a:chOff x="0" y="0"/>
            <a:chExt cx="1511686" cy="698500"/>
          </a:xfrm>
        </p:grpSpPr>
        <p:sp>
          <p:nvSpPr>
            <p:cNvPr id="10" name="Freeform 10"/>
            <p:cNvSpPr/>
            <p:nvPr/>
          </p:nvSpPr>
          <p:spPr>
            <a:xfrm>
              <a:off x="6433" y="0"/>
              <a:ext cx="1498819" cy="698500"/>
            </a:xfrm>
            <a:custGeom>
              <a:avLst/>
              <a:gdLst/>
              <a:ahLst/>
              <a:cxnLst/>
              <a:rect l="l" t="t" r="r" b="b"/>
              <a:pathLst>
                <a:path w="1498819" h="698500">
                  <a:moveTo>
                    <a:pt x="1493259" y="369864"/>
                  </a:moveTo>
                  <a:lnTo>
                    <a:pt x="1314046" y="677886"/>
                  </a:lnTo>
                  <a:cubicBezTo>
                    <a:pt x="1306621" y="690649"/>
                    <a:pt x="1292969" y="698500"/>
                    <a:pt x="1278204" y="698500"/>
                  </a:cubicBezTo>
                  <a:lnTo>
                    <a:pt x="220616" y="698500"/>
                  </a:lnTo>
                  <a:cubicBezTo>
                    <a:pt x="205851" y="698500"/>
                    <a:pt x="192199" y="690649"/>
                    <a:pt x="184773" y="677886"/>
                  </a:cubicBezTo>
                  <a:lnTo>
                    <a:pt x="5561" y="369864"/>
                  </a:lnTo>
                  <a:cubicBezTo>
                    <a:pt x="-1853" y="357121"/>
                    <a:pt x="-1853" y="341379"/>
                    <a:pt x="5561" y="328636"/>
                  </a:cubicBezTo>
                  <a:lnTo>
                    <a:pt x="184773" y="20614"/>
                  </a:lnTo>
                  <a:cubicBezTo>
                    <a:pt x="192199" y="7851"/>
                    <a:pt x="205851" y="0"/>
                    <a:pt x="220616" y="0"/>
                  </a:cubicBezTo>
                  <a:lnTo>
                    <a:pt x="1278204" y="0"/>
                  </a:lnTo>
                  <a:cubicBezTo>
                    <a:pt x="1292969" y="0"/>
                    <a:pt x="1306621" y="7851"/>
                    <a:pt x="1314046" y="20614"/>
                  </a:cubicBezTo>
                  <a:lnTo>
                    <a:pt x="1493259" y="328636"/>
                  </a:lnTo>
                  <a:cubicBezTo>
                    <a:pt x="1500673" y="341379"/>
                    <a:pt x="1500673" y="357121"/>
                    <a:pt x="1493259" y="369864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114300" y="-47625"/>
              <a:ext cx="1283086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-243709" y="9942210"/>
            <a:ext cx="4377976" cy="537986"/>
            <a:chOff x="0" y="0"/>
            <a:chExt cx="1153047" cy="14169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153047" cy="141692"/>
            </a:xfrm>
            <a:custGeom>
              <a:avLst/>
              <a:gdLst/>
              <a:ahLst/>
              <a:cxnLst/>
              <a:rect l="l" t="t" r="r" b="b"/>
              <a:pathLst>
                <a:path w="1153047" h="141692">
                  <a:moveTo>
                    <a:pt x="70846" y="0"/>
                  </a:moveTo>
                  <a:lnTo>
                    <a:pt x="1082201" y="0"/>
                  </a:lnTo>
                  <a:cubicBezTo>
                    <a:pt x="1100991" y="0"/>
                    <a:pt x="1119011" y="7464"/>
                    <a:pt x="1132297" y="20750"/>
                  </a:cubicBezTo>
                  <a:cubicBezTo>
                    <a:pt x="1145583" y="34036"/>
                    <a:pt x="1153047" y="52056"/>
                    <a:pt x="1153047" y="70846"/>
                  </a:cubicBezTo>
                  <a:lnTo>
                    <a:pt x="1153047" y="70846"/>
                  </a:lnTo>
                  <a:cubicBezTo>
                    <a:pt x="1153047" y="89635"/>
                    <a:pt x="1145583" y="107655"/>
                    <a:pt x="1132297" y="120942"/>
                  </a:cubicBezTo>
                  <a:cubicBezTo>
                    <a:pt x="1119011" y="134228"/>
                    <a:pt x="1100991" y="141692"/>
                    <a:pt x="1082201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153047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390909" y="7907499"/>
            <a:ext cx="554370" cy="555064"/>
          </a:xfrm>
          <a:custGeom>
            <a:avLst/>
            <a:gdLst/>
            <a:ahLst/>
            <a:cxnLst/>
            <a:rect l="l" t="t" r="r" b="b"/>
            <a:pathLst>
              <a:path w="554370" h="555064">
                <a:moveTo>
                  <a:pt x="0" y="0"/>
                </a:moveTo>
                <a:lnTo>
                  <a:pt x="554370" y="0"/>
                </a:lnTo>
                <a:lnTo>
                  <a:pt x="554370" y="555064"/>
                </a:lnTo>
                <a:lnTo>
                  <a:pt x="0" y="5550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2009966" y="994410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-588752" y="-398880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403112" y="398880"/>
            <a:ext cx="10491810" cy="6503188"/>
          </a:xfrm>
          <a:custGeom>
            <a:avLst/>
            <a:gdLst/>
            <a:ahLst/>
            <a:cxnLst/>
            <a:rect l="l" t="t" r="r" b="b"/>
            <a:pathLst>
              <a:path w="10491810" h="6503188">
                <a:moveTo>
                  <a:pt x="0" y="0"/>
                </a:moveTo>
                <a:lnTo>
                  <a:pt x="10491810" y="0"/>
                </a:lnTo>
                <a:lnTo>
                  <a:pt x="10491810" y="6503187"/>
                </a:lnTo>
                <a:lnTo>
                  <a:pt x="0" y="65031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17259300" y="7914521"/>
            <a:ext cx="1963382" cy="1687282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9573" y="0"/>
              <a:ext cx="793655" cy="698500"/>
            </a:xfrm>
            <a:custGeom>
              <a:avLst/>
              <a:gdLst/>
              <a:ahLst/>
              <a:cxnLst/>
              <a:rect l="l" t="t" r="r" b="b"/>
              <a:pathLst>
                <a:path w="793655" h="698500">
                  <a:moveTo>
                    <a:pt x="785380" y="379924"/>
                  </a:moveTo>
                  <a:lnTo>
                    <a:pt x="617874" y="667826"/>
                  </a:lnTo>
                  <a:cubicBezTo>
                    <a:pt x="606825" y="686817"/>
                    <a:pt x="586510" y="698500"/>
                    <a:pt x="564539" y="698500"/>
                  </a:cubicBezTo>
                  <a:lnTo>
                    <a:pt x="229115" y="698500"/>
                  </a:lnTo>
                  <a:cubicBezTo>
                    <a:pt x="207144" y="698500"/>
                    <a:pt x="186830" y="686817"/>
                    <a:pt x="175780" y="667826"/>
                  </a:cubicBezTo>
                  <a:lnTo>
                    <a:pt x="8274" y="379924"/>
                  </a:lnTo>
                  <a:cubicBezTo>
                    <a:pt x="-2758" y="360963"/>
                    <a:pt x="-2758" y="337537"/>
                    <a:pt x="8274" y="318576"/>
                  </a:cubicBezTo>
                  <a:lnTo>
                    <a:pt x="175780" y="30674"/>
                  </a:lnTo>
                  <a:cubicBezTo>
                    <a:pt x="186830" y="11683"/>
                    <a:pt x="207144" y="0"/>
                    <a:pt x="229115" y="0"/>
                  </a:cubicBezTo>
                  <a:lnTo>
                    <a:pt x="564539" y="0"/>
                  </a:lnTo>
                  <a:cubicBezTo>
                    <a:pt x="586510" y="0"/>
                    <a:pt x="606825" y="11683"/>
                    <a:pt x="617874" y="30674"/>
                  </a:cubicBezTo>
                  <a:lnTo>
                    <a:pt x="785380" y="318576"/>
                  </a:lnTo>
                  <a:cubicBezTo>
                    <a:pt x="796412" y="337537"/>
                    <a:pt x="796412" y="360963"/>
                    <a:pt x="785380" y="379924"/>
                  </a:cubicBezTo>
                  <a:close/>
                </a:path>
              </a:pathLst>
            </a:custGeom>
            <a:solidFill>
              <a:srgbClr val="16578D"/>
            </a:solidFill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2937166" y="4658979"/>
            <a:ext cx="10250304" cy="14499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35"/>
              </a:lnSpc>
            </a:pPr>
            <a:r>
              <a:rPr lang="en-US" sz="9529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VĂ MULȚUMIM!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5723559" y="9750939"/>
            <a:ext cx="1850517" cy="3804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020"/>
              </a:lnSpc>
            </a:pPr>
            <a:r>
              <a:rPr lang="en-US" sz="2157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Mai, 13, 2026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49994" y="6835392"/>
            <a:ext cx="16711913" cy="17805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760"/>
              </a:lnSpc>
            </a:pPr>
            <a:r>
              <a:rPr lang="en-US" sz="3400" b="1" i="1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Egalitatea de gen și nediscriminarea reprezintă baza unei societăți moderne, în care fiecare persoană este respectată, valorizată și are șansa de a-și atinge potențialul</a:t>
            </a:r>
            <a:r>
              <a:rPr lang="en-US" sz="34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273120" y="2778675"/>
            <a:ext cx="10502929" cy="9025955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7" name="Freeform 7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356334" y="4873345"/>
            <a:ext cx="3730241" cy="3205676"/>
            <a:chOff x="0" y="0"/>
            <a:chExt cx="812800" cy="698500"/>
          </a:xfrm>
        </p:grpSpPr>
        <p:sp>
          <p:nvSpPr>
            <p:cNvPr id="11" name="Freeform 11"/>
            <p:cNvSpPr/>
            <p:nvPr/>
          </p:nvSpPr>
          <p:spPr>
            <a:xfrm>
              <a:off x="5039" y="0"/>
              <a:ext cx="802723" cy="698500"/>
            </a:xfrm>
            <a:custGeom>
              <a:avLst/>
              <a:gdLst/>
              <a:ahLst/>
              <a:cxnLst/>
              <a:rect l="l" t="t" r="r" b="b"/>
              <a:pathLst>
                <a:path w="802723" h="698500">
                  <a:moveTo>
                    <a:pt x="798367" y="365395"/>
                  </a:moveTo>
                  <a:lnTo>
                    <a:pt x="613955" y="682355"/>
                  </a:lnTo>
                  <a:cubicBezTo>
                    <a:pt x="608139" y="692351"/>
                    <a:pt x="597447" y="698500"/>
                    <a:pt x="585882" y="698500"/>
                  </a:cubicBezTo>
                  <a:lnTo>
                    <a:pt x="216840" y="698500"/>
                  </a:lnTo>
                  <a:cubicBezTo>
                    <a:pt x="205275" y="698500"/>
                    <a:pt x="194583" y="692351"/>
                    <a:pt x="188767" y="682355"/>
                  </a:cubicBezTo>
                  <a:lnTo>
                    <a:pt x="4355" y="365395"/>
                  </a:lnTo>
                  <a:cubicBezTo>
                    <a:pt x="-1452" y="355415"/>
                    <a:pt x="-1452" y="343085"/>
                    <a:pt x="4355" y="333105"/>
                  </a:cubicBezTo>
                  <a:lnTo>
                    <a:pt x="188767" y="16145"/>
                  </a:lnTo>
                  <a:cubicBezTo>
                    <a:pt x="194583" y="6149"/>
                    <a:pt x="205275" y="0"/>
                    <a:pt x="216840" y="0"/>
                  </a:cubicBezTo>
                  <a:lnTo>
                    <a:pt x="585882" y="0"/>
                  </a:lnTo>
                  <a:cubicBezTo>
                    <a:pt x="597447" y="0"/>
                    <a:pt x="608139" y="6149"/>
                    <a:pt x="613955" y="16145"/>
                  </a:cubicBezTo>
                  <a:lnTo>
                    <a:pt x="798367" y="333105"/>
                  </a:lnTo>
                  <a:cubicBezTo>
                    <a:pt x="804174" y="343085"/>
                    <a:pt x="804174" y="355415"/>
                    <a:pt x="798367" y="365395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4781343"/>
            <a:ext cx="5878435" cy="4438850"/>
            <a:chOff x="0" y="0"/>
            <a:chExt cx="925034" cy="698500"/>
          </a:xfrm>
        </p:grpSpPr>
        <p:sp>
          <p:nvSpPr>
            <p:cNvPr id="14" name="Freeform 14"/>
            <p:cNvSpPr/>
            <p:nvPr/>
          </p:nvSpPr>
          <p:spPr>
            <a:xfrm>
              <a:off x="12789" y="0"/>
              <a:ext cx="899456" cy="698500"/>
            </a:xfrm>
            <a:custGeom>
              <a:avLst/>
              <a:gdLst/>
              <a:ahLst/>
              <a:cxnLst/>
              <a:rect l="l" t="t" r="r" b="b"/>
              <a:pathLst>
                <a:path w="899456" h="698500">
                  <a:moveTo>
                    <a:pt x="888402" y="390231"/>
                  </a:moveTo>
                  <a:lnTo>
                    <a:pt x="732888" y="657519"/>
                  </a:lnTo>
                  <a:cubicBezTo>
                    <a:pt x="718126" y="682891"/>
                    <a:pt x="690987" y="698500"/>
                    <a:pt x="661633" y="698500"/>
                  </a:cubicBezTo>
                  <a:lnTo>
                    <a:pt x="237823" y="698500"/>
                  </a:lnTo>
                  <a:cubicBezTo>
                    <a:pt x="208469" y="698500"/>
                    <a:pt x="181330" y="682891"/>
                    <a:pt x="166568" y="657519"/>
                  </a:cubicBezTo>
                  <a:lnTo>
                    <a:pt x="11054" y="390231"/>
                  </a:lnTo>
                  <a:cubicBezTo>
                    <a:pt x="-3685" y="364898"/>
                    <a:pt x="-3685" y="333602"/>
                    <a:pt x="11054" y="308269"/>
                  </a:cubicBezTo>
                  <a:lnTo>
                    <a:pt x="166568" y="40981"/>
                  </a:lnTo>
                  <a:cubicBezTo>
                    <a:pt x="181330" y="15609"/>
                    <a:pt x="208469" y="0"/>
                    <a:pt x="237823" y="0"/>
                  </a:cubicBezTo>
                  <a:lnTo>
                    <a:pt x="661633" y="0"/>
                  </a:lnTo>
                  <a:cubicBezTo>
                    <a:pt x="690987" y="0"/>
                    <a:pt x="718126" y="15609"/>
                    <a:pt x="732888" y="40981"/>
                  </a:cubicBezTo>
                  <a:lnTo>
                    <a:pt x="888402" y="308269"/>
                  </a:lnTo>
                  <a:cubicBezTo>
                    <a:pt x="903141" y="333602"/>
                    <a:pt x="903141" y="364898"/>
                    <a:pt x="888402" y="390231"/>
                  </a:cubicBezTo>
                  <a:close/>
                </a:path>
              </a:pathLst>
            </a:custGeom>
            <a:blipFill>
              <a:blip r:embed="rId5"/>
              <a:stretch>
                <a:fillRect l="-8243" r="-8243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1356334" y="1454069"/>
            <a:ext cx="12773067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LEGISLAȚIA NAȚIONALĂ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17" name="Freeform 17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8" name="TextBox 1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21" name="TextBox 2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7059209" y="4671695"/>
            <a:ext cx="11228791" cy="3060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FF8000"/>
                </a:solidFill>
                <a:latin typeface="Montserrat"/>
                <a:ea typeface="Montserrat"/>
                <a:cs typeface="Montserrat"/>
                <a:sym typeface="Montserrat"/>
              </a:rPr>
              <a:t>Legea 202/2002</a:t>
            </a:r>
            <a:r>
              <a:rPr lang="en-US" sz="2899">
                <a:solidFill>
                  <a:srgbClr val="110B79"/>
                </a:solidFill>
                <a:latin typeface="Montserrat"/>
                <a:ea typeface="Montserrat"/>
                <a:cs typeface="Montserrat"/>
                <a:sym typeface="Montserrat"/>
              </a:rPr>
              <a:t>: Egalitatea de șanse între femei și bărbați în educație și muncă.</a:t>
            </a:r>
          </a:p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FF8000"/>
                </a:solidFill>
                <a:latin typeface="Montserrat"/>
                <a:ea typeface="Montserrat"/>
                <a:cs typeface="Montserrat"/>
                <a:sym typeface="Montserrat"/>
              </a:rPr>
              <a:t>OG 137/2000:</a:t>
            </a:r>
            <a:r>
              <a:rPr lang="en-US" sz="2899">
                <a:solidFill>
                  <a:srgbClr val="110B79"/>
                </a:solidFill>
                <a:latin typeface="Montserrat"/>
                <a:ea typeface="Montserrat"/>
                <a:cs typeface="Montserrat"/>
                <a:sym typeface="Montserrat"/>
              </a:rPr>
              <a:t> Prevenirea și sancționarea tuturor formelor de discriminare.</a:t>
            </a:r>
          </a:p>
          <a:p>
            <a:pPr marL="626109" lvl="1" indent="-313054" algn="l">
              <a:lnSpc>
                <a:spcPts val="4059"/>
              </a:lnSpc>
              <a:buFont typeface="Arial"/>
              <a:buChar char="•"/>
            </a:pPr>
            <a:r>
              <a:rPr lang="en-US" sz="2899">
                <a:solidFill>
                  <a:srgbClr val="FF8000"/>
                </a:solidFill>
                <a:latin typeface="Montserrat"/>
                <a:ea typeface="Montserrat"/>
                <a:cs typeface="Montserrat"/>
                <a:sym typeface="Montserrat"/>
              </a:rPr>
              <a:t>Legea 198/2023:</a:t>
            </a:r>
            <a:r>
              <a:rPr lang="en-US" sz="2899">
                <a:solidFill>
                  <a:srgbClr val="110B79"/>
                </a:solidFill>
                <a:latin typeface="Montserrat"/>
                <a:ea typeface="Montserrat"/>
                <a:cs typeface="Montserrat"/>
                <a:sym typeface="Montserrat"/>
              </a:rPr>
              <a:t> Echitatea și incluziunea în sistemul de învățământ.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2">
              <a:alphaModFix amt="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4" name="Freeform 4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5000"/>
            </a:blip>
            <a:stretch>
              <a:fillRect t="-1167" b="-1167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181521" y="1964287"/>
            <a:ext cx="7924958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LEGEA EDUCAȚIEI 198/2023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9" name="Freeform 9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20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 rot="-993403">
            <a:off x="433631" y="3737133"/>
            <a:ext cx="5853199" cy="3895038"/>
          </a:xfrm>
          <a:custGeom>
            <a:avLst/>
            <a:gdLst/>
            <a:ahLst/>
            <a:cxnLst/>
            <a:rect l="l" t="t" r="r" b="b"/>
            <a:pathLst>
              <a:path w="5853199" h="3895038">
                <a:moveTo>
                  <a:pt x="0" y="0"/>
                </a:moveTo>
                <a:lnTo>
                  <a:pt x="5853199" y="0"/>
                </a:lnTo>
                <a:lnTo>
                  <a:pt x="5853199" y="3895038"/>
                </a:lnTo>
                <a:lnTo>
                  <a:pt x="0" y="3895038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28700" y="748049"/>
            <a:ext cx="2218309" cy="2218309"/>
          </a:xfrm>
          <a:custGeom>
            <a:avLst/>
            <a:gdLst/>
            <a:ahLst/>
            <a:cxnLst/>
            <a:rect l="l" t="t" r="r" b="b"/>
            <a:pathLst>
              <a:path w="2218309" h="2218309">
                <a:moveTo>
                  <a:pt x="0" y="0"/>
                </a:moveTo>
                <a:lnTo>
                  <a:pt x="2218309" y="0"/>
                </a:lnTo>
                <a:lnTo>
                  <a:pt x="2218309" y="2218308"/>
                </a:lnTo>
                <a:lnTo>
                  <a:pt x="0" y="221830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7199388" y="3207300"/>
            <a:ext cx="10200091" cy="418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1D1A1B"/>
                </a:solidFill>
                <a:latin typeface="Barlow"/>
                <a:ea typeface="Barlow"/>
                <a:cs typeface="Barlow"/>
                <a:sym typeface="Barlow"/>
              </a:rPr>
              <a:t>Sistemul educațional românesc include o serie de mecanisme care contribuie la asigurarea egalității de șanse, precum:</a:t>
            </a: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D1A1B"/>
                </a:solidFill>
                <a:latin typeface="Barlow"/>
                <a:ea typeface="Barlow"/>
                <a:cs typeface="Barlow"/>
                <a:sym typeface="Barlow"/>
              </a:rPr>
              <a:t>combaterea segregării școlare</a:t>
            </a: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D1A1B"/>
                </a:solidFill>
                <a:latin typeface="Barlow"/>
                <a:ea typeface="Barlow"/>
                <a:cs typeface="Barlow"/>
                <a:sym typeface="Barlow"/>
              </a:rPr>
              <a:t>adaptarea procesului educațional pentru elevii cu cerințe educaționale special</a:t>
            </a: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D1A1B"/>
                </a:solidFill>
                <a:latin typeface="Barlow"/>
                <a:ea typeface="Barlow"/>
                <a:cs typeface="Barlow"/>
                <a:sym typeface="Barlow"/>
              </a:rPr>
              <a:t>acordarea burselor sociale și de merit</a:t>
            </a:r>
          </a:p>
          <a:p>
            <a:pPr marL="647697" lvl="1" indent="-323848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1D1A1B"/>
                </a:solidFill>
                <a:latin typeface="Barlow"/>
                <a:ea typeface="Barlow"/>
                <a:cs typeface="Barlow"/>
                <a:sym typeface="Barlow"/>
              </a:rPr>
              <a:t>promovarea educației pentru diversitate și toleranță.</a:t>
            </a:r>
          </a:p>
          <a:p>
            <a:pPr algn="l">
              <a:lnSpc>
                <a:spcPts val="4199"/>
              </a:lnSpc>
            </a:pPr>
            <a:endParaRPr lang="en-US" sz="2999">
              <a:solidFill>
                <a:srgbClr val="1D1A1B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7059209" y="7973965"/>
            <a:ext cx="10200091" cy="1607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Educația devine un instrument esențial pentru reducerea inegalităților sociale și pentru asigurarea unui start echitabil în viața profesională</a:t>
            </a:r>
            <a:r>
              <a:rPr lang="en-US" sz="3100" b="1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79056" y="1514220"/>
            <a:ext cx="10502929" cy="9025955"/>
            <a:chOff x="0" y="0"/>
            <a:chExt cx="812800" cy="698500"/>
          </a:xfrm>
        </p:grpSpPr>
        <p:sp>
          <p:nvSpPr>
            <p:cNvPr id="3" name="Freeform 3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6802" y="6100602"/>
            <a:ext cx="5300671" cy="4555264"/>
            <a:chOff x="0" y="0"/>
            <a:chExt cx="812800" cy="698500"/>
          </a:xfrm>
        </p:grpSpPr>
        <p:sp>
          <p:nvSpPr>
            <p:cNvPr id="6" name="Freeform 6"/>
            <p:cNvSpPr/>
            <p:nvPr/>
          </p:nvSpPr>
          <p:spPr>
            <a:xfrm>
              <a:off x="9455" y="0"/>
              <a:ext cx="793889" cy="698500"/>
            </a:xfrm>
            <a:custGeom>
              <a:avLst/>
              <a:gdLst/>
              <a:ahLst/>
              <a:cxnLst/>
              <a:rect l="l" t="t" r="r" b="b"/>
              <a:pathLst>
                <a:path w="793889" h="698500">
                  <a:moveTo>
                    <a:pt x="785717" y="379548"/>
                  </a:moveTo>
                  <a:lnTo>
                    <a:pt x="617773" y="668202"/>
                  </a:lnTo>
                  <a:cubicBezTo>
                    <a:pt x="606859" y="686960"/>
                    <a:pt x="586794" y="698500"/>
                    <a:pt x="565092" y="698500"/>
                  </a:cubicBezTo>
                  <a:lnTo>
                    <a:pt x="228798" y="698500"/>
                  </a:lnTo>
                  <a:cubicBezTo>
                    <a:pt x="207096" y="698500"/>
                    <a:pt x="187031" y="686960"/>
                    <a:pt x="176117" y="668202"/>
                  </a:cubicBezTo>
                  <a:lnTo>
                    <a:pt x="8173" y="379548"/>
                  </a:lnTo>
                  <a:cubicBezTo>
                    <a:pt x="-2724" y="360819"/>
                    <a:pt x="-2724" y="337681"/>
                    <a:pt x="8173" y="318952"/>
                  </a:cubicBezTo>
                  <a:lnTo>
                    <a:pt x="176117" y="30298"/>
                  </a:lnTo>
                  <a:cubicBezTo>
                    <a:pt x="187031" y="11540"/>
                    <a:pt x="207096" y="0"/>
                    <a:pt x="228798" y="0"/>
                  </a:cubicBezTo>
                  <a:lnTo>
                    <a:pt x="565092" y="0"/>
                  </a:lnTo>
                  <a:cubicBezTo>
                    <a:pt x="586794" y="0"/>
                    <a:pt x="606859" y="11540"/>
                    <a:pt x="617773" y="30298"/>
                  </a:cubicBezTo>
                  <a:lnTo>
                    <a:pt x="785717" y="318952"/>
                  </a:lnTo>
                  <a:cubicBezTo>
                    <a:pt x="796614" y="337681"/>
                    <a:pt x="796614" y="360819"/>
                    <a:pt x="785717" y="379548"/>
                  </a:cubicBezTo>
                  <a:close/>
                </a:path>
              </a:pathLst>
            </a:custGeom>
            <a:ln w="38100" cap="rnd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-3200942" y="-269972"/>
            <a:ext cx="8280913" cy="8796236"/>
            <a:chOff x="0" y="0"/>
            <a:chExt cx="657579" cy="698500"/>
          </a:xfrm>
        </p:grpSpPr>
        <p:sp>
          <p:nvSpPr>
            <p:cNvPr id="9" name="Freeform 9"/>
            <p:cNvSpPr/>
            <p:nvPr/>
          </p:nvSpPr>
          <p:spPr>
            <a:xfrm>
              <a:off x="9079" y="0"/>
              <a:ext cx="639421" cy="698500"/>
            </a:xfrm>
            <a:custGeom>
              <a:avLst/>
              <a:gdLst/>
              <a:ahLst/>
              <a:cxnLst/>
              <a:rect l="l" t="t" r="r" b="b"/>
              <a:pathLst>
                <a:path w="639421" h="698500">
                  <a:moveTo>
                    <a:pt x="631574" y="378341"/>
                  </a:moveTo>
                  <a:lnTo>
                    <a:pt x="462226" y="669409"/>
                  </a:lnTo>
                  <a:cubicBezTo>
                    <a:pt x="451746" y="687420"/>
                    <a:pt x="432481" y="698500"/>
                    <a:pt x="411643" y="698500"/>
                  </a:cubicBezTo>
                  <a:lnTo>
                    <a:pt x="227778" y="698500"/>
                  </a:lnTo>
                  <a:cubicBezTo>
                    <a:pt x="206940" y="698500"/>
                    <a:pt x="187674" y="687420"/>
                    <a:pt x="177195" y="669409"/>
                  </a:cubicBezTo>
                  <a:lnTo>
                    <a:pt x="7847" y="378341"/>
                  </a:lnTo>
                  <a:cubicBezTo>
                    <a:pt x="-2616" y="360358"/>
                    <a:pt x="-2616" y="338142"/>
                    <a:pt x="7847" y="320159"/>
                  </a:cubicBezTo>
                  <a:lnTo>
                    <a:pt x="177195" y="29091"/>
                  </a:lnTo>
                  <a:cubicBezTo>
                    <a:pt x="187674" y="11080"/>
                    <a:pt x="206940" y="0"/>
                    <a:pt x="227778" y="0"/>
                  </a:cubicBezTo>
                  <a:lnTo>
                    <a:pt x="411643" y="0"/>
                  </a:lnTo>
                  <a:cubicBezTo>
                    <a:pt x="432481" y="0"/>
                    <a:pt x="451746" y="11080"/>
                    <a:pt x="462226" y="29091"/>
                  </a:cubicBezTo>
                  <a:lnTo>
                    <a:pt x="631574" y="320159"/>
                  </a:lnTo>
                  <a:cubicBezTo>
                    <a:pt x="642037" y="338142"/>
                    <a:pt x="642037" y="360358"/>
                    <a:pt x="631574" y="378341"/>
                  </a:cubicBezTo>
                  <a:close/>
                </a:path>
              </a:pathLst>
            </a:custGeom>
            <a:blipFill>
              <a:blip r:embed="rId2"/>
              <a:stretch>
                <a:fillRect l="-31980" r="-31980"/>
              </a:stretch>
            </a:blipFill>
            <a:ln w="95250" cap="rnd">
              <a:solidFill>
                <a:srgbClr val="FFFFFF"/>
              </a:solidFill>
              <a:prstDash val="solid"/>
              <a:round/>
            </a:ln>
          </p:spPr>
        </p:sp>
      </p:grpSp>
      <p:sp>
        <p:nvSpPr>
          <p:cNvPr id="10" name="Freeform 10"/>
          <p:cNvSpPr/>
          <p:nvPr/>
        </p:nvSpPr>
        <p:spPr>
          <a:xfrm rot="7353578">
            <a:off x="628804" y="5804629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4853267" y="2790176"/>
            <a:ext cx="1519071" cy="1305452"/>
            <a:chOff x="0" y="0"/>
            <a:chExt cx="812800" cy="698500"/>
          </a:xfrm>
        </p:grpSpPr>
        <p:sp>
          <p:nvSpPr>
            <p:cNvPr id="12" name="Freeform 12"/>
            <p:cNvSpPr/>
            <p:nvPr/>
          </p:nvSpPr>
          <p:spPr>
            <a:xfrm>
              <a:off x="12373" y="0"/>
              <a:ext cx="788055" cy="698500"/>
            </a:xfrm>
            <a:custGeom>
              <a:avLst/>
              <a:gdLst/>
              <a:ahLst/>
              <a:cxnLst/>
              <a:rect l="l" t="t" r="r" b="b"/>
              <a:pathLst>
                <a:path w="788055" h="698500">
                  <a:moveTo>
                    <a:pt x="777360" y="388896"/>
                  </a:moveTo>
                  <a:lnTo>
                    <a:pt x="620294" y="658854"/>
                  </a:lnTo>
                  <a:cubicBezTo>
                    <a:pt x="606013" y="683400"/>
                    <a:pt x="579757" y="698500"/>
                    <a:pt x="551359" y="698500"/>
                  </a:cubicBezTo>
                  <a:lnTo>
                    <a:pt x="236695" y="698500"/>
                  </a:lnTo>
                  <a:cubicBezTo>
                    <a:pt x="208297" y="698500"/>
                    <a:pt x="182041" y="683400"/>
                    <a:pt x="167760" y="658854"/>
                  </a:cubicBezTo>
                  <a:lnTo>
                    <a:pt x="10694" y="388896"/>
                  </a:lnTo>
                  <a:cubicBezTo>
                    <a:pt x="-3565" y="364389"/>
                    <a:pt x="-3565" y="334111"/>
                    <a:pt x="10694" y="309604"/>
                  </a:cubicBezTo>
                  <a:lnTo>
                    <a:pt x="167760" y="39646"/>
                  </a:lnTo>
                  <a:cubicBezTo>
                    <a:pt x="182041" y="15100"/>
                    <a:pt x="208297" y="0"/>
                    <a:pt x="236695" y="0"/>
                  </a:cubicBezTo>
                  <a:lnTo>
                    <a:pt x="551359" y="0"/>
                  </a:lnTo>
                  <a:cubicBezTo>
                    <a:pt x="579757" y="0"/>
                    <a:pt x="606013" y="15100"/>
                    <a:pt x="620294" y="39646"/>
                  </a:cubicBezTo>
                  <a:lnTo>
                    <a:pt x="777360" y="309604"/>
                  </a:lnTo>
                  <a:cubicBezTo>
                    <a:pt x="791619" y="334111"/>
                    <a:pt x="791619" y="364389"/>
                    <a:pt x="777360" y="388896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919942" y="7659339"/>
            <a:ext cx="1673064" cy="1437790"/>
            <a:chOff x="0" y="0"/>
            <a:chExt cx="812800" cy="698500"/>
          </a:xfrm>
        </p:grpSpPr>
        <p:sp>
          <p:nvSpPr>
            <p:cNvPr id="15" name="Freeform 15"/>
            <p:cNvSpPr/>
            <p:nvPr/>
          </p:nvSpPr>
          <p:spPr>
            <a:xfrm>
              <a:off x="11234" y="0"/>
              <a:ext cx="790332" cy="698500"/>
            </a:xfrm>
            <a:custGeom>
              <a:avLst/>
              <a:gdLst/>
              <a:ahLst/>
              <a:cxnLst/>
              <a:rect l="l" t="t" r="r" b="b"/>
              <a:pathLst>
                <a:path w="790332" h="698500">
                  <a:moveTo>
                    <a:pt x="780622" y="385247"/>
                  </a:moveTo>
                  <a:lnTo>
                    <a:pt x="619310" y="662503"/>
                  </a:lnTo>
                  <a:cubicBezTo>
                    <a:pt x="606343" y="684789"/>
                    <a:pt x="582504" y="698500"/>
                    <a:pt x="556720" y="698500"/>
                  </a:cubicBezTo>
                  <a:lnTo>
                    <a:pt x="233613" y="698500"/>
                  </a:lnTo>
                  <a:cubicBezTo>
                    <a:pt x="207828" y="698500"/>
                    <a:pt x="183989" y="684789"/>
                    <a:pt x="171022" y="662503"/>
                  </a:cubicBezTo>
                  <a:lnTo>
                    <a:pt x="9710" y="385247"/>
                  </a:lnTo>
                  <a:cubicBezTo>
                    <a:pt x="-3237" y="362995"/>
                    <a:pt x="-3237" y="335505"/>
                    <a:pt x="9710" y="313253"/>
                  </a:cubicBezTo>
                  <a:lnTo>
                    <a:pt x="171022" y="35997"/>
                  </a:lnTo>
                  <a:cubicBezTo>
                    <a:pt x="183989" y="13711"/>
                    <a:pt x="207828" y="0"/>
                    <a:pt x="233613" y="0"/>
                  </a:cubicBezTo>
                  <a:lnTo>
                    <a:pt x="556720" y="0"/>
                  </a:lnTo>
                  <a:cubicBezTo>
                    <a:pt x="582504" y="0"/>
                    <a:pt x="606343" y="13711"/>
                    <a:pt x="619310" y="35997"/>
                  </a:cubicBezTo>
                  <a:lnTo>
                    <a:pt x="780622" y="313253"/>
                  </a:lnTo>
                  <a:cubicBezTo>
                    <a:pt x="793569" y="335505"/>
                    <a:pt x="793569" y="362995"/>
                    <a:pt x="780622" y="385247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5879503" y="4855300"/>
            <a:ext cx="2141595" cy="1840433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8776" y="0"/>
              <a:ext cx="795248" cy="698500"/>
            </a:xfrm>
            <a:custGeom>
              <a:avLst/>
              <a:gdLst/>
              <a:ahLst/>
              <a:cxnLst/>
              <a:rect l="l" t="t" r="r" b="b"/>
              <a:pathLst>
                <a:path w="795248" h="698500">
                  <a:moveTo>
                    <a:pt x="787662" y="377372"/>
                  </a:moveTo>
                  <a:lnTo>
                    <a:pt x="617186" y="670378"/>
                  </a:lnTo>
                  <a:cubicBezTo>
                    <a:pt x="607056" y="687789"/>
                    <a:pt x="588432" y="698500"/>
                    <a:pt x="568289" y="698500"/>
                  </a:cubicBezTo>
                  <a:lnTo>
                    <a:pt x="226959" y="698500"/>
                  </a:lnTo>
                  <a:cubicBezTo>
                    <a:pt x="206816" y="698500"/>
                    <a:pt x="188192" y="687789"/>
                    <a:pt x="178062" y="670378"/>
                  </a:cubicBezTo>
                  <a:lnTo>
                    <a:pt x="7586" y="377372"/>
                  </a:lnTo>
                  <a:cubicBezTo>
                    <a:pt x="-2528" y="359988"/>
                    <a:pt x="-2528" y="338512"/>
                    <a:pt x="7586" y="321128"/>
                  </a:cubicBezTo>
                  <a:lnTo>
                    <a:pt x="178062" y="28122"/>
                  </a:lnTo>
                  <a:cubicBezTo>
                    <a:pt x="188192" y="10711"/>
                    <a:pt x="206816" y="0"/>
                    <a:pt x="226959" y="0"/>
                  </a:cubicBezTo>
                  <a:lnTo>
                    <a:pt x="568289" y="0"/>
                  </a:lnTo>
                  <a:cubicBezTo>
                    <a:pt x="588432" y="0"/>
                    <a:pt x="607056" y="10711"/>
                    <a:pt x="617186" y="28122"/>
                  </a:cubicBezTo>
                  <a:lnTo>
                    <a:pt x="787662" y="321128"/>
                  </a:lnTo>
                  <a:cubicBezTo>
                    <a:pt x="797776" y="338512"/>
                    <a:pt x="797776" y="359988"/>
                    <a:pt x="787662" y="377372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 rot="-10800000">
            <a:off x="-3407631" y="7797773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35000"/>
            </a:blip>
            <a:stretch>
              <a:fillRect t="-1167" b="-1167"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5682739" y="-2508868"/>
            <a:ext cx="5210521" cy="4477792"/>
            <a:chOff x="0" y="0"/>
            <a:chExt cx="812800" cy="698500"/>
          </a:xfrm>
        </p:grpSpPr>
        <p:sp>
          <p:nvSpPr>
            <p:cNvPr id="22" name="Freeform 22"/>
            <p:cNvSpPr/>
            <p:nvPr/>
          </p:nvSpPr>
          <p:spPr>
            <a:xfrm>
              <a:off x="13627" y="0"/>
              <a:ext cx="785546" cy="698500"/>
            </a:xfrm>
            <a:custGeom>
              <a:avLst/>
              <a:gdLst/>
              <a:ahLst/>
              <a:cxnLst/>
              <a:rect l="l" t="t" r="r" b="b"/>
              <a:pathLst>
                <a:path w="785546" h="698500">
                  <a:moveTo>
                    <a:pt x="773768" y="392915"/>
                  </a:moveTo>
                  <a:lnTo>
                    <a:pt x="621378" y="654835"/>
                  </a:lnTo>
                  <a:cubicBezTo>
                    <a:pt x="605649" y="681869"/>
                    <a:pt x="576732" y="698500"/>
                    <a:pt x="545455" y="698500"/>
                  </a:cubicBezTo>
                  <a:lnTo>
                    <a:pt x="240091" y="698500"/>
                  </a:lnTo>
                  <a:cubicBezTo>
                    <a:pt x="208814" y="698500"/>
                    <a:pt x="179897" y="681869"/>
                    <a:pt x="164168" y="654835"/>
                  </a:cubicBezTo>
                  <a:lnTo>
                    <a:pt x="11778" y="392915"/>
                  </a:lnTo>
                  <a:cubicBezTo>
                    <a:pt x="-3926" y="365923"/>
                    <a:pt x="-3926" y="332577"/>
                    <a:pt x="11778" y="305585"/>
                  </a:cubicBezTo>
                  <a:lnTo>
                    <a:pt x="164168" y="43665"/>
                  </a:lnTo>
                  <a:cubicBezTo>
                    <a:pt x="179897" y="16631"/>
                    <a:pt x="208814" y="0"/>
                    <a:pt x="240091" y="0"/>
                  </a:cubicBezTo>
                  <a:lnTo>
                    <a:pt x="545455" y="0"/>
                  </a:lnTo>
                  <a:cubicBezTo>
                    <a:pt x="576732" y="0"/>
                    <a:pt x="605649" y="16631"/>
                    <a:pt x="621378" y="43665"/>
                  </a:cubicBezTo>
                  <a:lnTo>
                    <a:pt x="773768" y="305585"/>
                  </a:lnTo>
                  <a:cubicBezTo>
                    <a:pt x="789472" y="332577"/>
                    <a:pt x="789472" y="365923"/>
                    <a:pt x="773768" y="392915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4043734" y="9851941"/>
            <a:ext cx="6154891" cy="592292"/>
          </a:xfrm>
          <a:custGeom>
            <a:avLst/>
            <a:gdLst/>
            <a:ahLst/>
            <a:cxnLst/>
            <a:rect l="l" t="t" r="r" b="b"/>
            <a:pathLst>
              <a:path w="6154891" h="592292">
                <a:moveTo>
                  <a:pt x="0" y="0"/>
                </a:moveTo>
                <a:lnTo>
                  <a:pt x="6154891" y="0"/>
                </a:lnTo>
                <a:lnTo>
                  <a:pt x="6154891" y="592292"/>
                </a:lnTo>
                <a:lnTo>
                  <a:pt x="0" y="5922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t="-478956" r="-11191" b="-115767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6883015" y="306811"/>
            <a:ext cx="2809969" cy="2414817"/>
            <a:chOff x="0" y="0"/>
            <a:chExt cx="812800" cy="698500"/>
          </a:xfrm>
        </p:grpSpPr>
        <p:sp>
          <p:nvSpPr>
            <p:cNvPr id="26" name="Freeform 26"/>
            <p:cNvSpPr/>
            <p:nvPr/>
          </p:nvSpPr>
          <p:spPr>
            <a:xfrm>
              <a:off x="6689" y="0"/>
              <a:ext cx="799423" cy="698500"/>
            </a:xfrm>
            <a:custGeom>
              <a:avLst/>
              <a:gdLst/>
              <a:ahLst/>
              <a:cxnLst/>
              <a:rect l="l" t="t" r="r" b="b"/>
              <a:pathLst>
                <a:path w="799423" h="698500">
                  <a:moveTo>
                    <a:pt x="793641" y="370683"/>
                  </a:moveTo>
                  <a:lnTo>
                    <a:pt x="615381" y="677067"/>
                  </a:lnTo>
                  <a:cubicBezTo>
                    <a:pt x="607661" y="690337"/>
                    <a:pt x="593467" y="698500"/>
                    <a:pt x="578115" y="698500"/>
                  </a:cubicBezTo>
                  <a:lnTo>
                    <a:pt x="221307" y="698500"/>
                  </a:lnTo>
                  <a:cubicBezTo>
                    <a:pt x="205955" y="698500"/>
                    <a:pt x="191761" y="690337"/>
                    <a:pt x="184041" y="677067"/>
                  </a:cubicBezTo>
                  <a:lnTo>
                    <a:pt x="5781" y="370683"/>
                  </a:lnTo>
                  <a:cubicBezTo>
                    <a:pt x="-1927" y="357434"/>
                    <a:pt x="-1927" y="341066"/>
                    <a:pt x="5781" y="327817"/>
                  </a:cubicBezTo>
                  <a:lnTo>
                    <a:pt x="184041" y="21433"/>
                  </a:lnTo>
                  <a:cubicBezTo>
                    <a:pt x="191761" y="8163"/>
                    <a:pt x="205955" y="0"/>
                    <a:pt x="221307" y="0"/>
                  </a:cubicBezTo>
                  <a:lnTo>
                    <a:pt x="578115" y="0"/>
                  </a:lnTo>
                  <a:cubicBezTo>
                    <a:pt x="593467" y="0"/>
                    <a:pt x="607661" y="8163"/>
                    <a:pt x="615381" y="21433"/>
                  </a:cubicBezTo>
                  <a:lnTo>
                    <a:pt x="793641" y="327817"/>
                  </a:lnTo>
                  <a:cubicBezTo>
                    <a:pt x="801349" y="341066"/>
                    <a:pt x="801349" y="357434"/>
                    <a:pt x="793641" y="370683"/>
                  </a:cubicBezTo>
                  <a:close/>
                </a:path>
              </a:pathLst>
            </a:custGeom>
            <a:ln w="28575" cap="sq">
              <a:solidFill>
                <a:srgbClr val="F48924"/>
              </a:solidFill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7491359" y="714120"/>
            <a:ext cx="9391657" cy="1895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500"/>
              </a:lnSpc>
              <a:spcBef>
                <a:spcPct val="0"/>
              </a:spcBef>
            </a:pPr>
            <a:r>
              <a:rPr lang="en-US" sz="6000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 ÎNSEAMNĂ EGALITATEA DE GEN?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123873" y="3311383"/>
            <a:ext cx="10723244" cy="986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2785" b="1" i="1">
                <a:solidFill>
                  <a:srgbClr val="FF8000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Egalitatea de gen înseamnă ca femeile și bărbații să aibă aceleași drepturi, șanse și tratament, fără discriminare.</a:t>
            </a:r>
          </a:p>
        </p:txBody>
      </p:sp>
      <p:sp>
        <p:nvSpPr>
          <p:cNvPr id="31" name="Freeform 31"/>
          <p:cNvSpPr/>
          <p:nvPr/>
        </p:nvSpPr>
        <p:spPr>
          <a:xfrm>
            <a:off x="4271153" y="9961423"/>
            <a:ext cx="961113" cy="651154"/>
          </a:xfrm>
          <a:custGeom>
            <a:avLst/>
            <a:gdLst/>
            <a:ahLst/>
            <a:cxnLst/>
            <a:rect l="l" t="t" r="r" b="b"/>
            <a:pathLst>
              <a:path w="961113" h="651154">
                <a:moveTo>
                  <a:pt x="0" y="0"/>
                </a:moveTo>
                <a:lnTo>
                  <a:pt x="961114" y="0"/>
                </a:lnTo>
                <a:lnTo>
                  <a:pt x="961114" y="651154"/>
                </a:lnTo>
                <a:lnTo>
                  <a:pt x="0" y="6511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32" name="TextBox 32"/>
          <p:cNvSpPr txBox="1"/>
          <p:nvPr/>
        </p:nvSpPr>
        <p:spPr>
          <a:xfrm>
            <a:off x="8021098" y="4878922"/>
            <a:ext cx="9247347" cy="299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3B55"/>
                </a:solidFill>
                <a:latin typeface="Barlow"/>
                <a:ea typeface="Barlow"/>
                <a:cs typeface="Barlow"/>
                <a:sym typeface="Barlow"/>
              </a:rPr>
              <a:t>Acces egal la educație și formare profesională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3B55"/>
                </a:solidFill>
                <a:latin typeface="Barlow"/>
                <a:ea typeface="Barlow"/>
                <a:cs typeface="Barlow"/>
                <a:sym typeface="Barlow"/>
              </a:rPr>
              <a:t>Șanse egale la angajare și promovare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3B55"/>
                </a:solidFill>
                <a:latin typeface="Barlow"/>
                <a:ea typeface="Barlow"/>
                <a:cs typeface="Barlow"/>
                <a:sym typeface="Barlow"/>
              </a:rPr>
              <a:t>Respect indiferent de gen</a:t>
            </a:r>
          </a:p>
          <a:p>
            <a:pPr marL="734059" lvl="1" indent="-367030" algn="l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243B55"/>
                </a:solidFill>
                <a:latin typeface="Barlow"/>
                <a:ea typeface="Barlow"/>
                <a:cs typeface="Barlow"/>
                <a:sym typeface="Barlow"/>
              </a:rPr>
              <a:t>Eliminarea barierelor și stereotipurilor</a:t>
            </a:r>
          </a:p>
          <a:p>
            <a:pPr algn="ctr">
              <a:lnSpc>
                <a:spcPts val="4759"/>
              </a:lnSpc>
            </a:pPr>
            <a:endParaRPr lang="en-US" sz="3399">
              <a:solidFill>
                <a:srgbClr val="243B55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33" name="Freeform 33"/>
          <p:cNvSpPr/>
          <p:nvPr/>
        </p:nvSpPr>
        <p:spPr>
          <a:xfrm>
            <a:off x="3768576" y="4478872"/>
            <a:ext cx="4413267" cy="2894249"/>
          </a:xfrm>
          <a:custGeom>
            <a:avLst/>
            <a:gdLst/>
            <a:ahLst/>
            <a:cxnLst/>
            <a:rect l="l" t="t" r="r" b="b"/>
            <a:pathLst>
              <a:path w="4413267" h="2894249">
                <a:moveTo>
                  <a:pt x="0" y="0"/>
                </a:moveTo>
                <a:lnTo>
                  <a:pt x="4413267" y="0"/>
                </a:lnTo>
                <a:lnTo>
                  <a:pt x="4413267" y="2894249"/>
                </a:lnTo>
                <a:lnTo>
                  <a:pt x="0" y="289424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2385" b="-2385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3443720" y="7640343"/>
            <a:ext cx="5422065" cy="4659587"/>
            <a:chOff x="0" y="0"/>
            <a:chExt cx="812800" cy="698500"/>
          </a:xfrm>
        </p:grpSpPr>
        <p:sp>
          <p:nvSpPr>
            <p:cNvPr id="4" name="Freeform 4"/>
            <p:cNvSpPr/>
            <p:nvPr/>
          </p:nvSpPr>
          <p:spPr>
            <a:xfrm>
              <a:off x="13095" y="0"/>
              <a:ext cx="786610" cy="698500"/>
            </a:xfrm>
            <a:custGeom>
              <a:avLst/>
              <a:gdLst/>
              <a:ahLst/>
              <a:cxnLst/>
              <a:rect l="l" t="t" r="r" b="b"/>
              <a:pathLst>
                <a:path w="786610" h="698500">
                  <a:moveTo>
                    <a:pt x="775291" y="391212"/>
                  </a:moveTo>
                  <a:lnTo>
                    <a:pt x="620919" y="656538"/>
                  </a:lnTo>
                  <a:cubicBezTo>
                    <a:pt x="605804" y="682518"/>
                    <a:pt x="578014" y="698500"/>
                    <a:pt x="547958" y="698500"/>
                  </a:cubicBezTo>
                  <a:lnTo>
                    <a:pt x="238652" y="698500"/>
                  </a:lnTo>
                  <a:cubicBezTo>
                    <a:pt x="208596" y="698500"/>
                    <a:pt x="180806" y="682518"/>
                    <a:pt x="165691" y="656538"/>
                  </a:cubicBezTo>
                  <a:lnTo>
                    <a:pt x="11319" y="391212"/>
                  </a:lnTo>
                  <a:cubicBezTo>
                    <a:pt x="-3773" y="365273"/>
                    <a:pt x="-3773" y="333227"/>
                    <a:pt x="11319" y="307288"/>
                  </a:cubicBezTo>
                  <a:lnTo>
                    <a:pt x="165691" y="41962"/>
                  </a:lnTo>
                  <a:cubicBezTo>
                    <a:pt x="180806" y="15982"/>
                    <a:pt x="208596" y="0"/>
                    <a:pt x="238652" y="0"/>
                  </a:cubicBezTo>
                  <a:lnTo>
                    <a:pt x="547958" y="0"/>
                  </a:lnTo>
                  <a:cubicBezTo>
                    <a:pt x="578014" y="0"/>
                    <a:pt x="605804" y="15982"/>
                    <a:pt x="620919" y="41962"/>
                  </a:cubicBezTo>
                  <a:lnTo>
                    <a:pt x="775291" y="307288"/>
                  </a:lnTo>
                  <a:cubicBezTo>
                    <a:pt x="790383" y="333227"/>
                    <a:pt x="790383" y="365273"/>
                    <a:pt x="775291" y="391212"/>
                  </a:cubicBezTo>
                  <a:close/>
                </a:path>
              </a:pathLst>
            </a:custGeom>
            <a:solidFill>
              <a:srgbClr val="F48924"/>
            </a:solidFill>
            <a:ln cap="rnd">
              <a:noFill/>
              <a:prstDash val="solid"/>
              <a:round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flipV="1">
            <a:off x="9562753" y="9348534"/>
            <a:ext cx="3759752" cy="3332081"/>
          </a:xfrm>
          <a:custGeom>
            <a:avLst/>
            <a:gdLst/>
            <a:ahLst/>
            <a:cxnLst/>
            <a:rect l="l" t="t" r="r" b="b"/>
            <a:pathLst>
              <a:path w="3759752" h="3332081">
                <a:moveTo>
                  <a:pt x="0" y="3332081"/>
                </a:moveTo>
                <a:lnTo>
                  <a:pt x="3759752" y="3332081"/>
                </a:lnTo>
                <a:lnTo>
                  <a:pt x="3759752" y="0"/>
                </a:lnTo>
                <a:lnTo>
                  <a:pt x="0" y="0"/>
                </a:lnTo>
                <a:lnTo>
                  <a:pt x="0" y="3332081"/>
                </a:lnTo>
                <a:close/>
              </a:path>
            </a:pathLst>
          </a:custGeom>
          <a:blipFill>
            <a:blip r:embed="rId3">
              <a:alphaModFix amt="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17038415" y="3810817"/>
            <a:ext cx="3389686" cy="2665365"/>
            <a:chOff x="0" y="0"/>
            <a:chExt cx="696717" cy="547840"/>
          </a:xfrm>
        </p:grpSpPr>
        <p:sp>
          <p:nvSpPr>
            <p:cNvPr id="8" name="Freeform 8"/>
            <p:cNvSpPr/>
            <p:nvPr/>
          </p:nvSpPr>
          <p:spPr>
            <a:xfrm>
              <a:off x="11320" y="0"/>
              <a:ext cx="674077" cy="547840"/>
            </a:xfrm>
            <a:custGeom>
              <a:avLst/>
              <a:gdLst/>
              <a:ahLst/>
              <a:cxnLst/>
              <a:rect l="l" t="t" r="r" b="b"/>
              <a:pathLst>
                <a:path w="674077" h="547840">
                  <a:moveTo>
                    <a:pt x="664985" y="301435"/>
                  </a:moveTo>
                  <a:lnTo>
                    <a:pt x="502608" y="520325"/>
                  </a:lnTo>
                  <a:cubicBezTo>
                    <a:pt x="489768" y="537634"/>
                    <a:pt x="469489" y="547840"/>
                    <a:pt x="447937" y="547840"/>
                  </a:cubicBezTo>
                  <a:lnTo>
                    <a:pt x="226139" y="547840"/>
                  </a:lnTo>
                  <a:cubicBezTo>
                    <a:pt x="204588" y="547840"/>
                    <a:pt x="184309" y="537634"/>
                    <a:pt x="171469" y="520325"/>
                  </a:cubicBezTo>
                  <a:lnTo>
                    <a:pt x="9091" y="301435"/>
                  </a:lnTo>
                  <a:cubicBezTo>
                    <a:pt x="-3031" y="285094"/>
                    <a:pt x="-3031" y="262745"/>
                    <a:pt x="9091" y="246405"/>
                  </a:cubicBezTo>
                  <a:lnTo>
                    <a:pt x="171469" y="27515"/>
                  </a:lnTo>
                  <a:cubicBezTo>
                    <a:pt x="184309" y="10206"/>
                    <a:pt x="204588" y="0"/>
                    <a:pt x="226139" y="0"/>
                  </a:cubicBezTo>
                  <a:lnTo>
                    <a:pt x="447937" y="0"/>
                  </a:lnTo>
                  <a:cubicBezTo>
                    <a:pt x="469489" y="0"/>
                    <a:pt x="489768" y="10206"/>
                    <a:pt x="502608" y="27515"/>
                  </a:cubicBezTo>
                  <a:lnTo>
                    <a:pt x="664985" y="246405"/>
                  </a:lnTo>
                  <a:cubicBezTo>
                    <a:pt x="677107" y="262745"/>
                    <a:pt x="677107" y="285094"/>
                    <a:pt x="664985" y="301435"/>
                  </a:cubicBezTo>
                  <a:close/>
                </a:path>
              </a:pathLst>
            </a:custGeom>
            <a:solidFill>
              <a:srgbClr val="243B55">
                <a:alpha val="4706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4300" y="-47625"/>
              <a:ext cx="468117" cy="5954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7353578">
            <a:off x="1207125" y="8414815"/>
            <a:ext cx="6279545" cy="1610757"/>
          </a:xfrm>
          <a:custGeom>
            <a:avLst/>
            <a:gdLst/>
            <a:ahLst/>
            <a:cxnLst/>
            <a:rect l="l" t="t" r="r" b="b"/>
            <a:pathLst>
              <a:path w="6279545" h="1610757">
                <a:moveTo>
                  <a:pt x="0" y="0"/>
                </a:moveTo>
                <a:lnTo>
                  <a:pt x="6279545" y="0"/>
                </a:lnTo>
                <a:lnTo>
                  <a:pt x="6279545" y="1610757"/>
                </a:lnTo>
                <a:lnTo>
                  <a:pt x="0" y="1610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35000"/>
            </a:blip>
            <a:stretch>
              <a:fillRect t="-1167" b="-1167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347646" y="2126414"/>
            <a:ext cx="10735608" cy="2295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33"/>
              </a:lnSpc>
            </a:pPr>
            <a:r>
              <a:rPr lang="en-US" sz="3778" b="1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AȚI ÎNTÂLNIT VREODATĂ SITUAȚII ÎN CARE AȚI SIMȚIT CĂ VOI SAU ALTCINEVA A FOST TRATAT DIFERIT PE CRITERII DE GEN, VÂRSTĂ SAU ALT MOTIV?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1442629" y="-5751980"/>
            <a:ext cx="10502929" cy="9025955"/>
            <a:chOff x="0" y="0"/>
            <a:chExt cx="812800" cy="698500"/>
          </a:xfrm>
        </p:grpSpPr>
        <p:sp>
          <p:nvSpPr>
            <p:cNvPr id="13" name="Freeform 13"/>
            <p:cNvSpPr/>
            <p:nvPr/>
          </p:nvSpPr>
          <p:spPr>
            <a:xfrm>
              <a:off x="6760" y="0"/>
              <a:ext cx="799279" cy="698500"/>
            </a:xfrm>
            <a:custGeom>
              <a:avLst/>
              <a:gdLst/>
              <a:ahLst/>
              <a:cxnLst/>
              <a:rect l="l" t="t" r="r" b="b"/>
              <a:pathLst>
                <a:path w="799279" h="698500">
                  <a:moveTo>
                    <a:pt x="793436" y="370912"/>
                  </a:moveTo>
                  <a:lnTo>
                    <a:pt x="615444" y="676838"/>
                  </a:lnTo>
                  <a:cubicBezTo>
                    <a:pt x="607640" y="690249"/>
                    <a:pt x="593294" y="698500"/>
                    <a:pt x="577778" y="698500"/>
                  </a:cubicBezTo>
                  <a:lnTo>
                    <a:pt x="221502" y="698500"/>
                  </a:lnTo>
                  <a:cubicBezTo>
                    <a:pt x="205986" y="698500"/>
                    <a:pt x="191640" y="690249"/>
                    <a:pt x="183836" y="676838"/>
                  </a:cubicBezTo>
                  <a:lnTo>
                    <a:pt x="5844" y="370912"/>
                  </a:lnTo>
                  <a:cubicBezTo>
                    <a:pt x="-1947" y="357522"/>
                    <a:pt x="-1947" y="340978"/>
                    <a:pt x="5844" y="327588"/>
                  </a:cubicBezTo>
                  <a:lnTo>
                    <a:pt x="183836" y="21662"/>
                  </a:lnTo>
                  <a:cubicBezTo>
                    <a:pt x="191640" y="8251"/>
                    <a:pt x="205986" y="0"/>
                    <a:pt x="221502" y="0"/>
                  </a:cubicBezTo>
                  <a:lnTo>
                    <a:pt x="577778" y="0"/>
                  </a:lnTo>
                  <a:cubicBezTo>
                    <a:pt x="593294" y="0"/>
                    <a:pt x="607640" y="8251"/>
                    <a:pt x="615444" y="21662"/>
                  </a:cubicBezTo>
                  <a:lnTo>
                    <a:pt x="793436" y="327588"/>
                  </a:lnTo>
                  <a:cubicBezTo>
                    <a:pt x="801227" y="340978"/>
                    <a:pt x="801227" y="357522"/>
                    <a:pt x="793436" y="370912"/>
                  </a:cubicBezTo>
                  <a:close/>
                </a:path>
              </a:pathLst>
            </a:custGeom>
            <a:solidFill>
              <a:srgbClr val="16578D"/>
            </a:solidFill>
            <a:ln cap="rnd">
              <a:noFill/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573908" y="-4096368"/>
            <a:ext cx="8000049" cy="6875042"/>
            <a:chOff x="0" y="0"/>
            <a:chExt cx="812800" cy="698500"/>
          </a:xfrm>
        </p:grpSpPr>
        <p:sp>
          <p:nvSpPr>
            <p:cNvPr id="16" name="Freeform 16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5925325" y="440431"/>
            <a:ext cx="3297214" cy="2833543"/>
            <a:chOff x="0" y="0"/>
            <a:chExt cx="812800" cy="698500"/>
          </a:xfrm>
        </p:grpSpPr>
        <p:sp>
          <p:nvSpPr>
            <p:cNvPr id="19" name="Freeform 19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-988600" y="-658846"/>
            <a:ext cx="2966944" cy="2570115"/>
          </a:xfrm>
          <a:custGeom>
            <a:avLst/>
            <a:gdLst/>
            <a:ahLst/>
            <a:cxnLst/>
            <a:rect l="l" t="t" r="r" b="b"/>
            <a:pathLst>
              <a:path w="2966944" h="2570115">
                <a:moveTo>
                  <a:pt x="0" y="0"/>
                </a:moveTo>
                <a:lnTo>
                  <a:pt x="2966945" y="0"/>
                </a:lnTo>
                <a:lnTo>
                  <a:pt x="2966945" y="2570115"/>
                </a:lnTo>
                <a:lnTo>
                  <a:pt x="0" y="257011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-675504" y="10059862"/>
            <a:ext cx="1351009" cy="454277"/>
          </a:xfrm>
          <a:custGeom>
            <a:avLst/>
            <a:gdLst/>
            <a:ahLst/>
            <a:cxnLst/>
            <a:rect l="l" t="t" r="r" b="b"/>
            <a:pathLst>
              <a:path w="1351009" h="454277">
                <a:moveTo>
                  <a:pt x="0" y="0"/>
                </a:moveTo>
                <a:lnTo>
                  <a:pt x="1351008" y="0"/>
                </a:lnTo>
                <a:lnTo>
                  <a:pt x="1351008" y="454276"/>
                </a:lnTo>
                <a:lnTo>
                  <a:pt x="0" y="4542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3573908" y="-444369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4" y="0"/>
                </a:lnTo>
                <a:lnTo>
                  <a:pt x="1177504" y="797760"/>
                </a:lnTo>
                <a:lnTo>
                  <a:pt x="0" y="79776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10800000">
            <a:off x="-308460" y="-75850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0"/>
                </a:moveTo>
                <a:lnTo>
                  <a:pt x="2164275" y="0"/>
                </a:lnTo>
                <a:lnTo>
                  <a:pt x="2164275" y="1111897"/>
                </a:lnTo>
                <a:lnTo>
                  <a:pt x="0" y="111189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-10800000" flipV="1">
            <a:off x="16553467" y="9975766"/>
            <a:ext cx="2164275" cy="1111896"/>
          </a:xfrm>
          <a:custGeom>
            <a:avLst/>
            <a:gdLst/>
            <a:ahLst/>
            <a:cxnLst/>
            <a:rect l="l" t="t" r="r" b="b"/>
            <a:pathLst>
              <a:path w="2164275" h="1111896">
                <a:moveTo>
                  <a:pt x="0" y="1111896"/>
                </a:moveTo>
                <a:lnTo>
                  <a:pt x="2164275" y="1111896"/>
                </a:lnTo>
                <a:lnTo>
                  <a:pt x="2164275" y="0"/>
                </a:lnTo>
                <a:lnTo>
                  <a:pt x="0" y="0"/>
                </a:lnTo>
                <a:lnTo>
                  <a:pt x="0" y="111189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26" name="TextBox 26"/>
          <p:cNvSpPr txBox="1"/>
          <p:nvPr/>
        </p:nvSpPr>
        <p:spPr>
          <a:xfrm>
            <a:off x="948706" y="6073782"/>
            <a:ext cx="17228094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 i="1">
                <a:solidFill>
                  <a:srgbClr val="FF8000"/>
                </a:solidFill>
                <a:latin typeface="Canva Sans Italics"/>
                <a:ea typeface="Canva Sans Italics"/>
                <a:cs typeface="Canva Sans Italics"/>
                <a:sym typeface="Canva Sans Italics"/>
              </a:rPr>
              <a:t>Nediscriminarea este un principiu juridic fundamental, consacrat atât în dreptul național, cât și în Carta Drepturilor Fundamentale a Uniunii Europene, care prevede că toate persoanele sunt egale în fața legii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427319" y="4561012"/>
            <a:ext cx="3083085" cy="1511117"/>
            <a:chOff x="0" y="0"/>
            <a:chExt cx="812800" cy="39837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398379"/>
            </a:xfrm>
            <a:custGeom>
              <a:avLst/>
              <a:gdLst/>
              <a:ahLst/>
              <a:cxnLst/>
              <a:rect l="l" t="t" r="r" b="b"/>
              <a:pathLst>
                <a:path w="812800" h="398379">
                  <a:moveTo>
                    <a:pt x="0" y="0"/>
                  </a:moveTo>
                  <a:lnTo>
                    <a:pt x="812800" y="0"/>
                  </a:lnTo>
                  <a:lnTo>
                    <a:pt x="812800" y="398379"/>
                  </a:lnTo>
                  <a:lnTo>
                    <a:pt x="0" y="398379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44600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811595" y="4561012"/>
            <a:ext cx="3112776" cy="1605975"/>
            <a:chOff x="0" y="0"/>
            <a:chExt cx="820628" cy="4233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0628" cy="423386"/>
            </a:xfrm>
            <a:custGeom>
              <a:avLst/>
              <a:gdLst/>
              <a:ahLst/>
              <a:cxnLst/>
              <a:rect l="l" t="t" r="r" b="b"/>
              <a:pathLst>
                <a:path w="820628" h="423386">
                  <a:moveTo>
                    <a:pt x="0" y="0"/>
                  </a:moveTo>
                  <a:lnTo>
                    <a:pt x="820628" y="0"/>
                  </a:lnTo>
                  <a:lnTo>
                    <a:pt x="820628" y="423386"/>
                  </a:lnTo>
                  <a:lnTo>
                    <a:pt x="0" y="423386"/>
                  </a:ln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820628" cy="4710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440345" y="4561012"/>
            <a:ext cx="3083085" cy="1651762"/>
            <a:chOff x="0" y="0"/>
            <a:chExt cx="812800" cy="43545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435457"/>
            </a:xfrm>
            <a:custGeom>
              <a:avLst/>
              <a:gdLst/>
              <a:ahLst/>
              <a:cxnLst/>
              <a:rect l="l" t="t" r="r" b="b"/>
              <a:pathLst>
                <a:path w="812800" h="435457">
                  <a:moveTo>
                    <a:pt x="0" y="0"/>
                  </a:moveTo>
                  <a:lnTo>
                    <a:pt x="812800" y="0"/>
                  </a:lnTo>
                  <a:lnTo>
                    <a:pt x="812800" y="435457"/>
                  </a:lnTo>
                  <a:lnTo>
                    <a:pt x="0" y="435457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4830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712836" y="6628050"/>
            <a:ext cx="1073684" cy="1073684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5162579" y="6735535"/>
            <a:ext cx="1073684" cy="107368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8" name="AutoShape 18"/>
          <p:cNvSpPr/>
          <p:nvPr/>
        </p:nvSpPr>
        <p:spPr>
          <a:xfrm>
            <a:off x="4249678" y="6166987"/>
            <a:ext cx="0" cy="365906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AutoShape 19"/>
          <p:cNvSpPr/>
          <p:nvPr/>
        </p:nvSpPr>
        <p:spPr>
          <a:xfrm>
            <a:off x="15640881" y="6262144"/>
            <a:ext cx="0" cy="365906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7304581" y="5087933"/>
            <a:ext cx="0" cy="365906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13466106" y="5087933"/>
            <a:ext cx="0" cy="365906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22" name="Group 22"/>
          <p:cNvGrpSpPr/>
          <p:nvPr/>
        </p:nvGrpSpPr>
        <p:grpSpPr>
          <a:xfrm>
            <a:off x="-5075465" y="-4588628"/>
            <a:ext cx="8000049" cy="6875042"/>
            <a:chOff x="0" y="0"/>
            <a:chExt cx="812800" cy="698500"/>
          </a:xfrm>
        </p:grpSpPr>
        <p:sp>
          <p:nvSpPr>
            <p:cNvPr id="23" name="Freeform 23"/>
            <p:cNvSpPr/>
            <p:nvPr/>
          </p:nvSpPr>
          <p:spPr>
            <a:xfrm>
              <a:off x="8875" y="0"/>
              <a:ext cx="795049" cy="698500"/>
            </a:xfrm>
            <a:custGeom>
              <a:avLst/>
              <a:gdLst/>
              <a:ahLst/>
              <a:cxnLst/>
              <a:rect l="l" t="t" r="r" b="b"/>
              <a:pathLst>
                <a:path w="795049" h="698500">
                  <a:moveTo>
                    <a:pt x="787378" y="377690"/>
                  </a:moveTo>
                  <a:lnTo>
                    <a:pt x="617272" y="670060"/>
                  </a:lnTo>
                  <a:cubicBezTo>
                    <a:pt x="607027" y="687668"/>
                    <a:pt x="588193" y="698500"/>
                    <a:pt x="567822" y="698500"/>
                  </a:cubicBezTo>
                  <a:lnTo>
                    <a:pt x="227228" y="698500"/>
                  </a:lnTo>
                  <a:cubicBezTo>
                    <a:pt x="206857" y="698500"/>
                    <a:pt x="188023" y="687668"/>
                    <a:pt x="177778" y="670060"/>
                  </a:cubicBezTo>
                  <a:lnTo>
                    <a:pt x="7672" y="377690"/>
                  </a:lnTo>
                  <a:cubicBezTo>
                    <a:pt x="-2557" y="360109"/>
                    <a:pt x="-2557" y="338391"/>
                    <a:pt x="7672" y="320810"/>
                  </a:cubicBezTo>
                  <a:lnTo>
                    <a:pt x="177778" y="28440"/>
                  </a:lnTo>
                  <a:cubicBezTo>
                    <a:pt x="188023" y="10832"/>
                    <a:pt x="206857" y="0"/>
                    <a:pt x="227228" y="0"/>
                  </a:cubicBezTo>
                  <a:lnTo>
                    <a:pt x="567822" y="0"/>
                  </a:lnTo>
                  <a:cubicBezTo>
                    <a:pt x="588193" y="0"/>
                    <a:pt x="607027" y="10832"/>
                    <a:pt x="617272" y="28440"/>
                  </a:cubicBezTo>
                  <a:lnTo>
                    <a:pt x="787378" y="320810"/>
                  </a:lnTo>
                  <a:cubicBezTo>
                    <a:pt x="797607" y="338391"/>
                    <a:pt x="797607" y="360109"/>
                    <a:pt x="787378" y="377690"/>
                  </a:cubicBezTo>
                  <a:close/>
                </a:path>
              </a:pathLst>
            </a:custGeom>
            <a:solidFill>
              <a:srgbClr val="243B55"/>
            </a:solidFill>
            <a:ln cap="rnd">
              <a:noFill/>
              <a:prstDash val="solid"/>
              <a:round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222558" y="-367861"/>
            <a:ext cx="2618432" cy="690611"/>
          </a:xfrm>
          <a:custGeom>
            <a:avLst/>
            <a:gdLst/>
            <a:ahLst/>
            <a:cxnLst/>
            <a:rect l="l" t="t" r="r" b="b"/>
            <a:pathLst>
              <a:path w="2618432" h="690611">
                <a:moveTo>
                  <a:pt x="0" y="0"/>
                </a:moveTo>
                <a:lnTo>
                  <a:pt x="2618432" y="0"/>
                </a:lnTo>
                <a:lnTo>
                  <a:pt x="2618432" y="690611"/>
                </a:lnTo>
                <a:lnTo>
                  <a:pt x="0" y="6906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-2268514" y="-1094021"/>
            <a:ext cx="3297214" cy="2833543"/>
            <a:chOff x="0" y="0"/>
            <a:chExt cx="812800" cy="698500"/>
          </a:xfrm>
        </p:grpSpPr>
        <p:sp>
          <p:nvSpPr>
            <p:cNvPr id="27" name="Freeform 27"/>
            <p:cNvSpPr/>
            <p:nvPr/>
          </p:nvSpPr>
          <p:spPr>
            <a:xfrm>
              <a:off x="5700" y="0"/>
              <a:ext cx="801400" cy="698500"/>
            </a:xfrm>
            <a:custGeom>
              <a:avLst/>
              <a:gdLst/>
              <a:ahLst/>
              <a:cxnLst/>
              <a:rect l="l" t="t" r="r" b="b"/>
              <a:pathLst>
                <a:path w="801400" h="698500">
                  <a:moveTo>
                    <a:pt x="796473" y="367516"/>
                  </a:moveTo>
                  <a:lnTo>
                    <a:pt x="614527" y="680234"/>
                  </a:lnTo>
                  <a:cubicBezTo>
                    <a:pt x="607948" y="691543"/>
                    <a:pt x="595851" y="698500"/>
                    <a:pt x="582768" y="698500"/>
                  </a:cubicBezTo>
                  <a:lnTo>
                    <a:pt x="218632" y="698500"/>
                  </a:lnTo>
                  <a:cubicBezTo>
                    <a:pt x="205549" y="698500"/>
                    <a:pt x="193452" y="691543"/>
                    <a:pt x="186873" y="680234"/>
                  </a:cubicBezTo>
                  <a:lnTo>
                    <a:pt x="4927" y="367516"/>
                  </a:lnTo>
                  <a:cubicBezTo>
                    <a:pt x="-1642" y="356225"/>
                    <a:pt x="-1642" y="342275"/>
                    <a:pt x="4927" y="330984"/>
                  </a:cubicBezTo>
                  <a:lnTo>
                    <a:pt x="186873" y="18266"/>
                  </a:lnTo>
                  <a:cubicBezTo>
                    <a:pt x="193452" y="6957"/>
                    <a:pt x="205549" y="0"/>
                    <a:pt x="218632" y="0"/>
                  </a:cubicBezTo>
                  <a:lnTo>
                    <a:pt x="582768" y="0"/>
                  </a:lnTo>
                  <a:cubicBezTo>
                    <a:pt x="595851" y="0"/>
                    <a:pt x="607948" y="6957"/>
                    <a:pt x="614527" y="18266"/>
                  </a:cubicBezTo>
                  <a:lnTo>
                    <a:pt x="796473" y="330984"/>
                  </a:lnTo>
                  <a:cubicBezTo>
                    <a:pt x="803042" y="342275"/>
                    <a:pt x="803042" y="356225"/>
                    <a:pt x="796473" y="367516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669991" y="9215596"/>
            <a:ext cx="3293993" cy="2830775"/>
            <a:chOff x="0" y="0"/>
            <a:chExt cx="812800" cy="698500"/>
          </a:xfrm>
        </p:grpSpPr>
        <p:sp>
          <p:nvSpPr>
            <p:cNvPr id="30" name="Freeform 30"/>
            <p:cNvSpPr/>
            <p:nvPr/>
          </p:nvSpPr>
          <p:spPr>
            <a:xfrm>
              <a:off x="5706" y="0"/>
              <a:ext cx="801388" cy="698500"/>
            </a:xfrm>
            <a:custGeom>
              <a:avLst/>
              <a:gdLst/>
              <a:ahLst/>
              <a:cxnLst/>
              <a:rect l="l" t="t" r="r" b="b"/>
              <a:pathLst>
                <a:path w="801388" h="698500">
                  <a:moveTo>
                    <a:pt x="796456" y="367533"/>
                  </a:moveTo>
                  <a:lnTo>
                    <a:pt x="614532" y="680217"/>
                  </a:lnTo>
                  <a:cubicBezTo>
                    <a:pt x="607946" y="691536"/>
                    <a:pt x="595837" y="698500"/>
                    <a:pt x="582741" y="698500"/>
                  </a:cubicBezTo>
                  <a:lnTo>
                    <a:pt x="218647" y="698500"/>
                  </a:lnTo>
                  <a:cubicBezTo>
                    <a:pt x="205551" y="698500"/>
                    <a:pt x="193442" y="691536"/>
                    <a:pt x="186856" y="680217"/>
                  </a:cubicBezTo>
                  <a:lnTo>
                    <a:pt x="4932" y="367533"/>
                  </a:lnTo>
                  <a:cubicBezTo>
                    <a:pt x="-1644" y="356231"/>
                    <a:pt x="-1644" y="342269"/>
                    <a:pt x="4932" y="330967"/>
                  </a:cubicBezTo>
                  <a:lnTo>
                    <a:pt x="186856" y="18283"/>
                  </a:lnTo>
                  <a:cubicBezTo>
                    <a:pt x="193442" y="6964"/>
                    <a:pt x="205551" y="0"/>
                    <a:pt x="218647" y="0"/>
                  </a:cubicBezTo>
                  <a:lnTo>
                    <a:pt x="582741" y="0"/>
                  </a:lnTo>
                  <a:cubicBezTo>
                    <a:pt x="595837" y="0"/>
                    <a:pt x="607946" y="6964"/>
                    <a:pt x="614532" y="18283"/>
                  </a:cubicBezTo>
                  <a:lnTo>
                    <a:pt x="796456" y="330967"/>
                  </a:lnTo>
                  <a:cubicBezTo>
                    <a:pt x="803032" y="342269"/>
                    <a:pt x="803032" y="356231"/>
                    <a:pt x="796456" y="367533"/>
                  </a:cubicBezTo>
                  <a:close/>
                </a:path>
              </a:pathLst>
            </a:custGeom>
            <a:ln w="28575" cap="sq">
              <a:gradFill>
                <a:gsLst>
                  <a:gs pos="0">
                    <a:srgbClr val="FFFFFF">
                      <a:alpha val="100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5400000"/>
              </a:gra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114300" y="-47625"/>
              <a:ext cx="5842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Freeform 32"/>
          <p:cNvSpPr/>
          <p:nvPr/>
        </p:nvSpPr>
        <p:spPr>
          <a:xfrm>
            <a:off x="16232722" y="-1100305"/>
            <a:ext cx="2215935" cy="1963872"/>
          </a:xfrm>
          <a:custGeom>
            <a:avLst/>
            <a:gdLst/>
            <a:ahLst/>
            <a:cxnLst/>
            <a:rect l="l" t="t" r="r" b="b"/>
            <a:pathLst>
              <a:path w="2215935" h="1963872">
                <a:moveTo>
                  <a:pt x="0" y="0"/>
                </a:moveTo>
                <a:lnTo>
                  <a:pt x="2215935" y="0"/>
                </a:lnTo>
                <a:lnTo>
                  <a:pt x="2215935" y="1963873"/>
                </a:lnTo>
                <a:lnTo>
                  <a:pt x="0" y="19638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5000"/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>
            <a:off x="16001823" y="8617861"/>
            <a:ext cx="3855254" cy="3339614"/>
          </a:xfrm>
          <a:custGeom>
            <a:avLst/>
            <a:gdLst/>
            <a:ahLst/>
            <a:cxnLst/>
            <a:rect l="l" t="t" r="r" b="b"/>
            <a:pathLst>
              <a:path w="3855254" h="3339614">
                <a:moveTo>
                  <a:pt x="0" y="0"/>
                </a:moveTo>
                <a:lnTo>
                  <a:pt x="3855254" y="0"/>
                </a:lnTo>
                <a:lnTo>
                  <a:pt x="3855254" y="3339614"/>
                </a:lnTo>
                <a:lnTo>
                  <a:pt x="0" y="33396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alphaModFix amt="5000"/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34" name="Group 34"/>
          <p:cNvGrpSpPr/>
          <p:nvPr/>
        </p:nvGrpSpPr>
        <p:grpSpPr>
          <a:xfrm>
            <a:off x="14049413" y="9854085"/>
            <a:ext cx="4373700" cy="537460"/>
            <a:chOff x="0" y="0"/>
            <a:chExt cx="1153047" cy="141692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153047" cy="141692"/>
            </a:xfrm>
            <a:custGeom>
              <a:avLst/>
              <a:gdLst/>
              <a:ahLst/>
              <a:cxnLst/>
              <a:rect l="l" t="t" r="r" b="b"/>
              <a:pathLst>
                <a:path w="1153047" h="141692">
                  <a:moveTo>
                    <a:pt x="70846" y="0"/>
                  </a:moveTo>
                  <a:lnTo>
                    <a:pt x="1082201" y="0"/>
                  </a:lnTo>
                  <a:cubicBezTo>
                    <a:pt x="1100991" y="0"/>
                    <a:pt x="1119011" y="7464"/>
                    <a:pt x="1132297" y="20750"/>
                  </a:cubicBezTo>
                  <a:cubicBezTo>
                    <a:pt x="1145583" y="34036"/>
                    <a:pt x="1153047" y="52056"/>
                    <a:pt x="1153047" y="70846"/>
                  </a:cubicBezTo>
                  <a:lnTo>
                    <a:pt x="1153047" y="70846"/>
                  </a:lnTo>
                  <a:cubicBezTo>
                    <a:pt x="1153047" y="89635"/>
                    <a:pt x="1145583" y="107655"/>
                    <a:pt x="1132297" y="120942"/>
                  </a:cubicBezTo>
                  <a:cubicBezTo>
                    <a:pt x="1119011" y="134228"/>
                    <a:pt x="1100991" y="141692"/>
                    <a:pt x="1082201" y="141692"/>
                  </a:cubicBezTo>
                  <a:lnTo>
                    <a:pt x="70846" y="141692"/>
                  </a:lnTo>
                  <a:cubicBezTo>
                    <a:pt x="52056" y="141692"/>
                    <a:pt x="34036" y="134228"/>
                    <a:pt x="20750" y="120942"/>
                  </a:cubicBezTo>
                  <a:cubicBezTo>
                    <a:pt x="7464" y="107655"/>
                    <a:pt x="0" y="89635"/>
                    <a:pt x="0" y="70846"/>
                  </a:cubicBezTo>
                  <a:lnTo>
                    <a:pt x="0" y="70846"/>
                  </a:lnTo>
                  <a:cubicBezTo>
                    <a:pt x="0" y="52056"/>
                    <a:pt x="7464" y="34036"/>
                    <a:pt x="20750" y="20750"/>
                  </a:cubicBezTo>
                  <a:cubicBezTo>
                    <a:pt x="34036" y="7464"/>
                    <a:pt x="52056" y="0"/>
                    <a:pt x="70846" y="0"/>
                  </a:cubicBezTo>
                  <a:close/>
                </a:path>
              </a:pathLst>
            </a:custGeom>
            <a:solidFill>
              <a:srgbClr val="16578D"/>
            </a:solidFill>
          </p:spPr>
        </p:sp>
        <p:sp>
          <p:nvSpPr>
            <p:cNvPr id="36" name="TextBox 36"/>
            <p:cNvSpPr txBox="1"/>
            <p:nvPr/>
          </p:nvSpPr>
          <p:spPr>
            <a:xfrm>
              <a:off x="0" y="-47625"/>
              <a:ext cx="1153047" cy="18931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7" name="Group 37"/>
          <p:cNvGrpSpPr/>
          <p:nvPr/>
        </p:nvGrpSpPr>
        <p:grpSpPr>
          <a:xfrm rot="5400000">
            <a:off x="805316" y="5050561"/>
            <a:ext cx="735199" cy="1307937"/>
            <a:chOff x="0" y="0"/>
            <a:chExt cx="736600" cy="131043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736600" cy="1310430"/>
            </a:xfrm>
            <a:custGeom>
              <a:avLst/>
              <a:gdLst/>
              <a:ahLst/>
              <a:cxnLst/>
              <a:rect l="l" t="t" r="r" b="b"/>
              <a:pathLst>
                <a:path w="736600" h="1310430">
                  <a:moveTo>
                    <a:pt x="736600" y="0"/>
                  </a:moveTo>
                  <a:lnTo>
                    <a:pt x="736600" y="1310430"/>
                  </a:lnTo>
                  <a:lnTo>
                    <a:pt x="368300" y="1183430"/>
                  </a:lnTo>
                  <a:lnTo>
                    <a:pt x="0" y="1310430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16578D"/>
            </a:solidFill>
            <a:ln cap="sq">
              <a:noFill/>
              <a:prstDash val="solid"/>
              <a:miter/>
            </a:ln>
          </p:spPr>
        </p:sp>
        <p:sp>
          <p:nvSpPr>
            <p:cNvPr id="39" name="TextBox 39"/>
            <p:cNvSpPr txBox="1"/>
            <p:nvPr/>
          </p:nvSpPr>
          <p:spPr>
            <a:xfrm>
              <a:off x="0" y="-47625"/>
              <a:ext cx="736600" cy="1231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12012701" y="4831067"/>
            <a:ext cx="1453832" cy="1453832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42" name="TextBox 42"/>
            <p:cNvSpPr txBox="1"/>
            <p:nvPr/>
          </p:nvSpPr>
          <p:spPr>
            <a:xfrm>
              <a:off x="0" y="155575"/>
              <a:ext cx="7112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2531774" y="5078408"/>
            <a:ext cx="2840325" cy="380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97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STEREOTIPUIRI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8557383" y="5177346"/>
            <a:ext cx="2567021" cy="380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97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PREJUDECĂȚI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518947" y="7907179"/>
            <a:ext cx="6816071" cy="1865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97" b="1" i="1">
                <a:solidFill>
                  <a:srgbClr val="243B55"/>
                </a:solidFill>
                <a:latin typeface="Public Sans Bold Italics"/>
                <a:ea typeface="Public Sans Bold Italics"/>
                <a:cs typeface="Public Sans Bold Italics"/>
                <a:sym typeface="Public Sans Bold Italics"/>
              </a:rPr>
              <a:t>Stereotipurile sunt convingeri, idei sau imagini generalizate despre un grup de persoane, care sunt atribuite tuturor membrilor acelui grup, fără a ține cont de diferențele individuale.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4104208" y="7907179"/>
            <a:ext cx="3092377" cy="11228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97" b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gen, etnie, rasă, religie, trăsături fizice, statut social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531774" y="1141537"/>
            <a:ext cx="9050501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lang="en-US" sz="6000" b="1" dirty="0">
                <a:solidFill>
                  <a:srgbClr val="243B5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STEREOTIPURILE</a:t>
            </a:r>
          </a:p>
        </p:txBody>
      </p:sp>
      <p:sp>
        <p:nvSpPr>
          <p:cNvPr id="48" name="Freeform 48"/>
          <p:cNvSpPr/>
          <p:nvPr/>
        </p:nvSpPr>
        <p:spPr>
          <a:xfrm>
            <a:off x="-894147" y="8813948"/>
            <a:ext cx="1177504" cy="797759"/>
          </a:xfrm>
          <a:custGeom>
            <a:avLst/>
            <a:gdLst/>
            <a:ahLst/>
            <a:cxnLst/>
            <a:rect l="l" t="t" r="r" b="b"/>
            <a:pathLst>
              <a:path w="1177504" h="797759">
                <a:moveTo>
                  <a:pt x="0" y="0"/>
                </a:moveTo>
                <a:lnTo>
                  <a:pt x="1177505" y="0"/>
                </a:lnTo>
                <a:lnTo>
                  <a:pt x="1177505" y="797759"/>
                </a:lnTo>
                <a:lnTo>
                  <a:pt x="0" y="797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49" name="Group 49"/>
          <p:cNvGrpSpPr/>
          <p:nvPr/>
        </p:nvGrpSpPr>
        <p:grpSpPr>
          <a:xfrm>
            <a:off x="6215254" y="4808312"/>
            <a:ext cx="1453832" cy="1453832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F48924"/>
            </a:solidFill>
          </p:spPr>
        </p:sp>
        <p:sp>
          <p:nvSpPr>
            <p:cNvPr id="51" name="TextBox 51"/>
            <p:cNvSpPr txBox="1"/>
            <p:nvPr/>
          </p:nvSpPr>
          <p:spPr>
            <a:xfrm>
              <a:off x="0" y="155575"/>
              <a:ext cx="711200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14104208" y="5246020"/>
            <a:ext cx="2567021" cy="380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97"/>
              </a:lnSpc>
            </a:pPr>
            <a:r>
              <a:rPr lang="en-US" sz="2497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DISCRIMINARE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7304581" y="8092735"/>
            <a:ext cx="6328848" cy="11541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97"/>
              </a:lnSpc>
            </a:pPr>
            <a:r>
              <a:rPr lang="en-US" sz="2497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Opinii</a:t>
            </a:r>
            <a:r>
              <a:rPr lang="en-US" sz="2497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7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sau</a:t>
            </a:r>
            <a:r>
              <a:rPr lang="en-US" sz="2497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7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judecăți</a:t>
            </a:r>
            <a:r>
              <a:rPr lang="en-US" sz="2497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ro-RO" sz="2497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(negative) </a:t>
            </a:r>
            <a:r>
              <a:rPr lang="en-US" sz="2497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formate</a:t>
            </a:r>
            <a:r>
              <a:rPr lang="en-US" sz="2497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</a:t>
            </a:r>
            <a:r>
              <a:rPr lang="en-US" sz="2497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în</a:t>
            </a:r>
            <a:r>
              <a:rPr lang="en-US" sz="2497" b="1" dirty="0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 mod </a:t>
            </a:r>
            <a:r>
              <a:rPr lang="en-US" sz="2497" b="1" dirty="0" err="1">
                <a:solidFill>
                  <a:srgbClr val="243B55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aprioric</a:t>
            </a:r>
            <a:endParaRPr lang="en-US" sz="2497" b="1" dirty="0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  <a:p>
            <a:pPr algn="l">
              <a:lnSpc>
                <a:spcPts val="2997"/>
              </a:lnSpc>
            </a:pPr>
            <a:endParaRPr lang="en-US" sz="2497" b="1" dirty="0">
              <a:solidFill>
                <a:srgbClr val="243B55"/>
              </a:solidFill>
              <a:latin typeface="Public Sans Bold"/>
              <a:ea typeface="Public Sans Bold"/>
              <a:cs typeface="Public Sans Bold"/>
              <a:sym typeface="Public Sans Bold"/>
            </a:endParaRPr>
          </a:p>
        </p:txBody>
      </p:sp>
      <p:grpSp>
        <p:nvGrpSpPr>
          <p:cNvPr id="54" name="Group 54"/>
          <p:cNvGrpSpPr/>
          <p:nvPr/>
        </p:nvGrpSpPr>
        <p:grpSpPr>
          <a:xfrm>
            <a:off x="9445046" y="6735535"/>
            <a:ext cx="1073684" cy="1073684"/>
            <a:chOff x="0" y="0"/>
            <a:chExt cx="812800" cy="812800"/>
          </a:xfrm>
        </p:grpSpPr>
        <p:sp>
          <p:nvSpPr>
            <p:cNvPr id="55" name="Freeform 5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w="85725" cap="sq">
              <a:solidFill>
                <a:srgbClr val="16578D"/>
              </a:solidFill>
              <a:prstDash val="solid"/>
              <a:miter/>
            </a:ln>
          </p:spPr>
        </p:sp>
        <p:sp>
          <p:nvSpPr>
            <p:cNvPr id="56" name="TextBox 5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7" name="AutoShape 57"/>
          <p:cNvSpPr/>
          <p:nvPr/>
        </p:nvSpPr>
        <p:spPr>
          <a:xfrm>
            <a:off x="9981888" y="6212774"/>
            <a:ext cx="0" cy="522761"/>
          </a:xfrm>
          <a:prstGeom prst="line">
            <a:avLst/>
          </a:prstGeom>
          <a:ln w="19050" cap="flat">
            <a:solidFill>
              <a:srgbClr val="1D1A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8" name="TextBox 58"/>
          <p:cNvSpPr txBox="1"/>
          <p:nvPr/>
        </p:nvSpPr>
        <p:spPr>
          <a:xfrm rot="919720">
            <a:off x="12514697" y="991755"/>
            <a:ext cx="3284944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698" lvl="1" indent="-323849" algn="l">
              <a:lnSpc>
                <a:spcPts val="4199"/>
              </a:lnSpc>
              <a:buFont typeface="Arial"/>
              <a:buChar char="•"/>
            </a:pPr>
            <a:r>
              <a:rPr lang="en-US" sz="2999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Familie</a:t>
            </a:r>
          </a:p>
          <a:p>
            <a:pPr marL="647698" lvl="1" indent="-323849" algn="l">
              <a:lnSpc>
                <a:spcPts val="4199"/>
              </a:lnSpc>
              <a:buFont typeface="Arial"/>
              <a:buChar char="•"/>
            </a:pPr>
            <a:r>
              <a:rPr lang="en-US" sz="2999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Școală</a:t>
            </a:r>
          </a:p>
          <a:p>
            <a:pPr marL="647698" lvl="1" indent="-323849" algn="l">
              <a:lnSpc>
                <a:spcPts val="4199"/>
              </a:lnSpc>
              <a:buFont typeface="Arial"/>
              <a:buChar char="•"/>
            </a:pPr>
            <a:r>
              <a:rPr lang="en-US" sz="2999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Social-media</a:t>
            </a:r>
          </a:p>
          <a:p>
            <a:pPr marL="647698" lvl="1" indent="-323849" algn="l">
              <a:lnSpc>
                <a:spcPts val="4199"/>
              </a:lnSpc>
              <a:buFont typeface="Arial"/>
              <a:buChar char="•"/>
            </a:pPr>
            <a:r>
              <a:rPr lang="en-US" sz="2999" b="1" i="1">
                <a:solidFill>
                  <a:srgbClr val="FF8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Prieteni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630</TotalTime>
  <Words>2143</Words>
  <Application>Microsoft Office PowerPoint</Application>
  <PresentationFormat>Particularizare</PresentationFormat>
  <Paragraphs>295</Paragraphs>
  <Slides>46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16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46</vt:i4>
      </vt:variant>
    </vt:vector>
  </HeadingPairs>
  <TitlesOfParts>
    <vt:vector size="63" baseType="lpstr">
      <vt:lpstr>Arial</vt:lpstr>
      <vt:lpstr>Barlow</vt:lpstr>
      <vt:lpstr>Montserrat Bold</vt:lpstr>
      <vt:lpstr>Calibri</vt:lpstr>
      <vt:lpstr>Barlow Medium</vt:lpstr>
      <vt:lpstr>Canva Sans Bold Italics</vt:lpstr>
      <vt:lpstr>Barlow Bold</vt:lpstr>
      <vt:lpstr>Public Sans Bold Italics</vt:lpstr>
      <vt:lpstr>Public Sans Bold</vt:lpstr>
      <vt:lpstr>Public Sans</vt:lpstr>
      <vt:lpstr>Montserrat</vt:lpstr>
      <vt:lpstr>Barlow Bold Italics</vt:lpstr>
      <vt:lpstr>Canva Sans</vt:lpstr>
      <vt:lpstr>Montserrat Bold Italics</vt:lpstr>
      <vt:lpstr>Canva Sans Italics</vt:lpstr>
      <vt:lpstr>Canva Sans Bold</vt:lpstr>
      <vt:lpstr>Office Theme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EGALITATEA ÂNTRE BĂRBAȚI ȘI FEMEI ȘI NEDI</dc:title>
  <dc:creator>SILVIU-PC</dc:creator>
  <cp:lastModifiedBy>Adamachi</cp:lastModifiedBy>
  <cp:revision>19</cp:revision>
  <dcterms:created xsi:type="dcterms:W3CDTF">2006-08-16T00:00:00Z</dcterms:created>
  <dcterms:modified xsi:type="dcterms:W3CDTF">2026-06-22T14:58:29Z</dcterms:modified>
  <dc:identifier>DAHJG8u-bpo</dc:identifier>
</cp:coreProperties>
</file>